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48.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8.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47.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Lst>
  <p:sldSz cy="6858000" cx="12192000"/>
  <p:notesSz cx="6858000" cy="9144000"/>
  <p:embeddedFontLst>
    <p:embeddedFont>
      <p:font typeface="Rubik"/>
      <p:regular r:id="rId54"/>
      <p:bold r:id="rId55"/>
      <p:italic r:id="rId56"/>
      <p:boldItalic r:id="rId5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58" roundtripDataSignature="AMtx7mjQ3L4VYulr2kVx5A3DVIB02eUUO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15C8E1F-6363-41CC-91C9-F53D8D66E563}">
  <a:tblStyle styleId="{F15C8E1F-6363-41CC-91C9-F53D8D66E563}"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font" Target="fonts/Rubik-bold.fntdata"/><Relationship Id="rId10" Type="http://schemas.openxmlformats.org/officeDocument/2006/relationships/slide" Target="slides/slide5.xml"/><Relationship Id="rId54" Type="http://schemas.openxmlformats.org/officeDocument/2006/relationships/font" Target="fonts/Rubik-regular.fntdata"/><Relationship Id="rId13" Type="http://schemas.openxmlformats.org/officeDocument/2006/relationships/slide" Target="slides/slide8.xml"/><Relationship Id="rId57" Type="http://schemas.openxmlformats.org/officeDocument/2006/relationships/font" Target="fonts/Rubik-boldItalic.fntdata"/><Relationship Id="rId12" Type="http://schemas.openxmlformats.org/officeDocument/2006/relationships/slide" Target="slides/slide7.xml"/><Relationship Id="rId56" Type="http://schemas.openxmlformats.org/officeDocument/2006/relationships/font" Target="fonts/Rubik-italic.fntdata"/><Relationship Id="rId15" Type="http://schemas.openxmlformats.org/officeDocument/2006/relationships/slide" Target="slides/slide10.xml"/><Relationship Id="rId14" Type="http://schemas.openxmlformats.org/officeDocument/2006/relationships/slide" Target="slides/slide9.xml"/><Relationship Id="rId58" Type="http://customschemas.google.com/relationships/presentationmetadata" Target="meta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2" name="Google Shape;82;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ddc430f195_0_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42" name="Google Shape;142;gddc430f195_0_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e0b2d8582e_0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48" name="Google Shape;148;ge0b2d8582e_0_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e0b2d8582e_0_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54" name="Google Shape;154;ge0b2d8582e_0_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e0b2d8582e_0_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60" name="Google Shape;160;ge0b2d8582e_0_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e0b2d8582e_0_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66" name="Google Shape;166;ge0b2d8582e_0_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ddc430f195_0_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76" name="Google Shape;176;gddc430f195_0_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e0b2d8582e_0_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82" name="Google Shape;182;ge0b2d8582e_0_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e0b2d8582e_0_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91" name="Google Shape;191;ge0b2d8582e_0_6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e0b2d8582e_0_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00" name="Google Shape;200;ge0b2d8582e_0_6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e0b2d8582e_0_8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13" name="Google Shape;213;ge0b2d8582e_0_8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e3ce0db187_1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4" name="Google Shape;94;ge3ce0db187_1_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e0b2d8582e_0_19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27" name="Google Shape;227;ge0b2d8582e_0_19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e0b2d8582e_0_2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35" name="Google Shape;235;ge0b2d8582e_0_2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e0b2d8582e_0_10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43" name="Google Shape;243;ge0b2d8582e_0_10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e24a1f7756_0_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AR"/>
              <a:t>Positive (bold + italic)</a:t>
            </a:r>
            <a:endParaRPr/>
          </a:p>
          <a:p>
            <a:pPr indent="0" lvl="0" marL="0" rtl="0" algn="l">
              <a:spcBef>
                <a:spcPts val="0"/>
              </a:spcBef>
              <a:spcAft>
                <a:spcPts val="0"/>
              </a:spcAft>
              <a:buNone/>
            </a:pPr>
            <a:r>
              <a:rPr lang="es-AR"/>
              <a:t>Negative (normal)</a:t>
            </a:r>
            <a:endParaRPr/>
          </a:p>
          <a:p>
            <a:pPr indent="0" lvl="0" marL="0" rtl="0" algn="l">
              <a:spcBef>
                <a:spcPts val="0"/>
              </a:spcBef>
              <a:spcAft>
                <a:spcPts val="0"/>
              </a:spcAft>
              <a:buNone/>
            </a:pPr>
            <a:r>
              <a:rPr lang="es-AR"/>
              <a:t>False (red)</a:t>
            </a:r>
            <a:endParaRPr/>
          </a:p>
          <a:p>
            <a:pPr indent="0" lvl="0" marL="0" rtl="0" algn="l">
              <a:spcBef>
                <a:spcPts val="0"/>
              </a:spcBef>
              <a:spcAft>
                <a:spcPts val="0"/>
              </a:spcAft>
              <a:buNone/>
            </a:pPr>
            <a:r>
              <a:rPr lang="es-AR"/>
              <a:t>True (green)</a:t>
            </a:r>
            <a:endParaRPr/>
          </a:p>
          <a:p>
            <a:pPr indent="0" lvl="0" marL="0" rtl="0" algn="l">
              <a:lnSpc>
                <a:spcPct val="100000"/>
              </a:lnSpc>
              <a:spcBef>
                <a:spcPts val="0"/>
              </a:spcBef>
              <a:spcAft>
                <a:spcPts val="0"/>
              </a:spcAft>
              <a:buSzPts val="1100"/>
              <a:buNone/>
            </a:pPr>
            <a:r>
              <a:t/>
            </a:r>
            <a:endParaRPr/>
          </a:p>
        </p:txBody>
      </p:sp>
      <p:sp>
        <p:nvSpPr>
          <p:cNvPr id="253" name="Google Shape;253;ge24a1f7756_0_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e24a1f7756_2_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AR"/>
              <a:t>Positive (bold + italic)</a:t>
            </a:r>
            <a:endParaRPr/>
          </a:p>
          <a:p>
            <a:pPr indent="0" lvl="0" marL="0" rtl="0" algn="l">
              <a:spcBef>
                <a:spcPts val="0"/>
              </a:spcBef>
              <a:spcAft>
                <a:spcPts val="0"/>
              </a:spcAft>
              <a:buNone/>
            </a:pPr>
            <a:r>
              <a:rPr lang="es-AR"/>
              <a:t>Negative (normal)</a:t>
            </a:r>
            <a:endParaRPr/>
          </a:p>
          <a:p>
            <a:pPr indent="0" lvl="0" marL="0" rtl="0" algn="l">
              <a:spcBef>
                <a:spcPts val="0"/>
              </a:spcBef>
              <a:spcAft>
                <a:spcPts val="0"/>
              </a:spcAft>
              <a:buNone/>
            </a:pPr>
            <a:r>
              <a:rPr lang="es-AR"/>
              <a:t>False (red)</a:t>
            </a:r>
            <a:endParaRPr/>
          </a:p>
          <a:p>
            <a:pPr indent="0" lvl="0" marL="0" rtl="0" algn="l">
              <a:spcBef>
                <a:spcPts val="0"/>
              </a:spcBef>
              <a:spcAft>
                <a:spcPts val="0"/>
              </a:spcAft>
              <a:buNone/>
            </a:pPr>
            <a:r>
              <a:rPr lang="es-AR"/>
              <a:t>True (green)</a:t>
            </a:r>
            <a:endParaRPr/>
          </a:p>
          <a:p>
            <a:pPr indent="0" lvl="0" marL="0" rtl="0" algn="l">
              <a:lnSpc>
                <a:spcPct val="100000"/>
              </a:lnSpc>
              <a:spcBef>
                <a:spcPts val="0"/>
              </a:spcBef>
              <a:spcAft>
                <a:spcPts val="0"/>
              </a:spcAft>
              <a:buSzPts val="1100"/>
              <a:buNone/>
            </a:pPr>
            <a:r>
              <a:t/>
            </a:r>
            <a:endParaRPr/>
          </a:p>
        </p:txBody>
      </p:sp>
      <p:sp>
        <p:nvSpPr>
          <p:cNvPr id="265" name="Google Shape;265;ge24a1f7756_2_4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e24a1f7756_2_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AR"/>
              <a:t>Positive (bold + italic)</a:t>
            </a:r>
            <a:endParaRPr/>
          </a:p>
          <a:p>
            <a:pPr indent="0" lvl="0" marL="0" rtl="0" algn="l">
              <a:spcBef>
                <a:spcPts val="0"/>
              </a:spcBef>
              <a:spcAft>
                <a:spcPts val="0"/>
              </a:spcAft>
              <a:buNone/>
            </a:pPr>
            <a:r>
              <a:rPr lang="es-AR"/>
              <a:t>Negative (normal)</a:t>
            </a:r>
            <a:endParaRPr/>
          </a:p>
          <a:p>
            <a:pPr indent="0" lvl="0" marL="0" rtl="0" algn="l">
              <a:spcBef>
                <a:spcPts val="0"/>
              </a:spcBef>
              <a:spcAft>
                <a:spcPts val="0"/>
              </a:spcAft>
              <a:buNone/>
            </a:pPr>
            <a:r>
              <a:rPr lang="es-AR"/>
              <a:t>False (red)</a:t>
            </a:r>
            <a:endParaRPr/>
          </a:p>
          <a:p>
            <a:pPr indent="0" lvl="0" marL="0" rtl="0" algn="l">
              <a:spcBef>
                <a:spcPts val="0"/>
              </a:spcBef>
              <a:spcAft>
                <a:spcPts val="0"/>
              </a:spcAft>
              <a:buNone/>
            </a:pPr>
            <a:r>
              <a:rPr lang="es-AR"/>
              <a:t>True (green)</a:t>
            </a:r>
            <a:endParaRPr/>
          </a:p>
          <a:p>
            <a:pPr indent="0" lvl="0" marL="0" rtl="0" algn="l">
              <a:lnSpc>
                <a:spcPct val="100000"/>
              </a:lnSpc>
              <a:spcBef>
                <a:spcPts val="0"/>
              </a:spcBef>
              <a:spcAft>
                <a:spcPts val="0"/>
              </a:spcAft>
              <a:buSzPts val="1100"/>
              <a:buNone/>
            </a:pPr>
            <a:r>
              <a:t/>
            </a:r>
            <a:endParaRPr/>
          </a:p>
        </p:txBody>
      </p:sp>
      <p:sp>
        <p:nvSpPr>
          <p:cNvPr id="277" name="Google Shape;277;ge24a1f7756_2_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e1fab65b92_0_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AR"/>
              <a:t>Positive (bold + italic)</a:t>
            </a:r>
            <a:endParaRPr/>
          </a:p>
          <a:p>
            <a:pPr indent="0" lvl="0" marL="0" rtl="0" algn="l">
              <a:spcBef>
                <a:spcPts val="0"/>
              </a:spcBef>
              <a:spcAft>
                <a:spcPts val="0"/>
              </a:spcAft>
              <a:buNone/>
            </a:pPr>
            <a:r>
              <a:rPr lang="es-AR"/>
              <a:t>Negative (normal)</a:t>
            </a:r>
            <a:endParaRPr/>
          </a:p>
          <a:p>
            <a:pPr indent="0" lvl="0" marL="0" rtl="0" algn="l">
              <a:spcBef>
                <a:spcPts val="0"/>
              </a:spcBef>
              <a:spcAft>
                <a:spcPts val="0"/>
              </a:spcAft>
              <a:buNone/>
            </a:pPr>
            <a:r>
              <a:rPr lang="es-AR"/>
              <a:t>False (red)</a:t>
            </a:r>
            <a:endParaRPr/>
          </a:p>
          <a:p>
            <a:pPr indent="0" lvl="0" marL="0" rtl="0" algn="l">
              <a:spcBef>
                <a:spcPts val="0"/>
              </a:spcBef>
              <a:spcAft>
                <a:spcPts val="0"/>
              </a:spcAft>
              <a:buNone/>
            </a:pPr>
            <a:r>
              <a:rPr lang="es-AR"/>
              <a:t>True (green)</a:t>
            </a:r>
            <a:endParaRPr/>
          </a:p>
          <a:p>
            <a:pPr indent="0" lvl="0" marL="0" rtl="0" algn="l">
              <a:lnSpc>
                <a:spcPct val="100000"/>
              </a:lnSpc>
              <a:spcBef>
                <a:spcPts val="0"/>
              </a:spcBef>
              <a:spcAft>
                <a:spcPts val="0"/>
              </a:spcAft>
              <a:buSzPts val="1100"/>
              <a:buNone/>
            </a:pPr>
            <a:r>
              <a:t/>
            </a:r>
            <a:endParaRPr/>
          </a:p>
        </p:txBody>
      </p:sp>
      <p:sp>
        <p:nvSpPr>
          <p:cNvPr id="290" name="Google Shape;290;ge1fab65b92_0_4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e24a1f7756_3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AR"/>
              <a:t>Positive (bold + italic)</a:t>
            </a:r>
            <a:endParaRPr/>
          </a:p>
          <a:p>
            <a:pPr indent="0" lvl="0" marL="0" rtl="0" algn="l">
              <a:spcBef>
                <a:spcPts val="0"/>
              </a:spcBef>
              <a:spcAft>
                <a:spcPts val="0"/>
              </a:spcAft>
              <a:buNone/>
            </a:pPr>
            <a:r>
              <a:rPr lang="es-AR"/>
              <a:t>Negative (normal)</a:t>
            </a:r>
            <a:endParaRPr/>
          </a:p>
          <a:p>
            <a:pPr indent="0" lvl="0" marL="0" rtl="0" algn="l">
              <a:spcBef>
                <a:spcPts val="0"/>
              </a:spcBef>
              <a:spcAft>
                <a:spcPts val="0"/>
              </a:spcAft>
              <a:buNone/>
            </a:pPr>
            <a:r>
              <a:rPr lang="es-AR"/>
              <a:t>False (red)</a:t>
            </a:r>
            <a:endParaRPr/>
          </a:p>
          <a:p>
            <a:pPr indent="0" lvl="0" marL="0" rtl="0" algn="l">
              <a:spcBef>
                <a:spcPts val="0"/>
              </a:spcBef>
              <a:spcAft>
                <a:spcPts val="0"/>
              </a:spcAft>
              <a:buNone/>
            </a:pPr>
            <a:r>
              <a:rPr lang="es-AR"/>
              <a:t>True (green)</a:t>
            </a:r>
            <a:endParaRPr/>
          </a:p>
          <a:p>
            <a:pPr indent="0" lvl="0" marL="0" rtl="0" algn="l">
              <a:lnSpc>
                <a:spcPct val="100000"/>
              </a:lnSpc>
              <a:spcBef>
                <a:spcPts val="0"/>
              </a:spcBef>
              <a:spcAft>
                <a:spcPts val="0"/>
              </a:spcAft>
              <a:buSzPts val="1100"/>
              <a:buNone/>
            </a:pPr>
            <a:r>
              <a:t/>
            </a:r>
            <a:endParaRPr/>
          </a:p>
        </p:txBody>
      </p:sp>
      <p:sp>
        <p:nvSpPr>
          <p:cNvPr id="302" name="Google Shape;302;ge24a1f7756_3_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e24a1f7756_2_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AR"/>
              <a:t>Positive (bold + italic)</a:t>
            </a:r>
            <a:endParaRPr/>
          </a:p>
          <a:p>
            <a:pPr indent="0" lvl="0" marL="0" rtl="0" algn="l">
              <a:spcBef>
                <a:spcPts val="0"/>
              </a:spcBef>
              <a:spcAft>
                <a:spcPts val="0"/>
              </a:spcAft>
              <a:buNone/>
            </a:pPr>
            <a:r>
              <a:rPr lang="es-AR"/>
              <a:t>Negative (normal)</a:t>
            </a:r>
            <a:endParaRPr/>
          </a:p>
          <a:p>
            <a:pPr indent="0" lvl="0" marL="0" rtl="0" algn="l">
              <a:spcBef>
                <a:spcPts val="0"/>
              </a:spcBef>
              <a:spcAft>
                <a:spcPts val="0"/>
              </a:spcAft>
              <a:buNone/>
            </a:pPr>
            <a:r>
              <a:rPr lang="es-AR"/>
              <a:t>False (red)</a:t>
            </a:r>
            <a:endParaRPr/>
          </a:p>
          <a:p>
            <a:pPr indent="0" lvl="0" marL="0" rtl="0" algn="l">
              <a:spcBef>
                <a:spcPts val="0"/>
              </a:spcBef>
              <a:spcAft>
                <a:spcPts val="0"/>
              </a:spcAft>
              <a:buNone/>
            </a:pPr>
            <a:r>
              <a:rPr lang="es-AR"/>
              <a:t>True (green)</a:t>
            </a:r>
            <a:endParaRPr/>
          </a:p>
          <a:p>
            <a:pPr indent="0" lvl="0" marL="0" rtl="0" algn="l">
              <a:lnSpc>
                <a:spcPct val="100000"/>
              </a:lnSpc>
              <a:spcBef>
                <a:spcPts val="0"/>
              </a:spcBef>
              <a:spcAft>
                <a:spcPts val="0"/>
              </a:spcAft>
              <a:buSzPts val="1100"/>
              <a:buNone/>
            </a:pPr>
            <a:r>
              <a:t/>
            </a:r>
            <a:endParaRPr/>
          </a:p>
        </p:txBody>
      </p:sp>
      <p:sp>
        <p:nvSpPr>
          <p:cNvPr id="311" name="Google Shape;311;ge24a1f7756_2_5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ddc430f195_0_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20" name="Google Shape;320;gddc430f195_0_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3" name="Google Shape;103;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e61d96fd6b_27_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35" name="Google Shape;335;ge61d96fd6b_27_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b6eb7e997a_0_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41" name="Google Shape;341;gb6eb7e997a_0_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b6eb7e997a_0_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49" name="Google Shape;349;gb6eb7e997a_0_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b6eb7e997a_0_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56" name="Google Shape;356;gb6eb7e997a_0_4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b6eb7e997a_0_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62" name="Google Shape;362;gb6eb7e997a_0_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e1dfcfb95e_0_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68" name="Google Shape;368;ge1dfcfb95e_0_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e1dfcfb95e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75" name="Google Shape;375;ge1dfcfb95e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e512f5a36d_0_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81" name="Google Shape;381;ge512f5a36d_0_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e512f5a36d_0_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87" name="Google Shape;387;ge512f5a36d_0_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e512f5a36d_0_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AR"/>
              <a:t>agregar la imagen de la </a:t>
            </a:r>
            <a:r>
              <a:rPr lang="es-AR"/>
              <a:t>función</a:t>
            </a:r>
            <a:r>
              <a:rPr lang="es-AR"/>
              <a:t> </a:t>
            </a:r>
            <a:endParaRPr/>
          </a:p>
        </p:txBody>
      </p:sp>
      <p:sp>
        <p:nvSpPr>
          <p:cNvPr id="395" name="Google Shape;395;ge512f5a36d_0_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9" name="Google Shape;109;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ge61d96fd6b_0_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AR"/>
              <a:t>agregar la imagen de la función </a:t>
            </a:r>
            <a:endParaRPr/>
          </a:p>
        </p:txBody>
      </p:sp>
      <p:sp>
        <p:nvSpPr>
          <p:cNvPr id="409" name="Google Shape;409;ge61d96fd6b_0_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ge5c7dc5dae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17" name="Google Shape;417;ge5c7dc5dae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e5e706540a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23" name="Google Shape;423;ge5e706540a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ge5e706540a_0_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29" name="Google Shape;429;ge5e706540a_0_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ge60c1d9dd1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35" name="Google Shape;435;ge60c1d9dd1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ge5c7dc5dae_0_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41" name="Google Shape;441;ge5c7dc5dae_0_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ge60c1d9dd1_0_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47" name="Google Shape;447;ge60c1d9dd1_0_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ge60c1d9dd1_0_2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53" name="Google Shape;453;ge60c1d9dd1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ge61d96fd6b_1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ge61d96fd6b_1_2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ddc430f195_0_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15" name="Google Shape;115;gddc430f195_0_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ddc430f195_0_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20" name="Google Shape;120;gddc430f195_0_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e0b2d8582e_0_1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25" name="Google Shape;125;ge0b2d8582e_0_17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e0b2d8582e_0_1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30" name="Google Shape;130;ge0b2d8582e_0_17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e0b2d8582e_0_18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36" name="Google Shape;136;ge0b2d8582e_0_18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11" name="Shape 11"/>
        <p:cNvGrpSpPr/>
        <p:nvPr/>
      </p:nvGrpSpPr>
      <p:grpSpPr>
        <a:xfrm>
          <a:off x="0" y="0"/>
          <a:ext cx="0" cy="0"/>
          <a:chOff x="0" y="0"/>
          <a:chExt cx="0" cy="0"/>
        </a:xfrm>
      </p:grpSpPr>
      <p:sp>
        <p:nvSpPr>
          <p:cNvPr id="12" name="Google Shape;12;p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 name="Google Shape;13;p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 name="Google Shape;14;p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A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68" name="Shape 68"/>
        <p:cNvGrpSpPr/>
        <p:nvPr/>
      </p:nvGrpSpPr>
      <p:grpSpPr>
        <a:xfrm>
          <a:off x="0" y="0"/>
          <a:ext cx="0" cy="0"/>
          <a:chOff x="0" y="0"/>
          <a:chExt cx="0" cy="0"/>
        </a:xfrm>
      </p:grpSpPr>
      <p:sp>
        <p:nvSpPr>
          <p:cNvPr id="69" name="Google Shape;69;p1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14"/>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 name="Google Shape;71;p1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2" name="Google Shape;72;p1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 name="Google Shape;73;p1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A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74" name="Shape 74"/>
        <p:cNvGrpSpPr/>
        <p:nvPr/>
      </p:nvGrpSpPr>
      <p:grpSpPr>
        <a:xfrm>
          <a:off x="0" y="0"/>
          <a:ext cx="0" cy="0"/>
          <a:chOff x="0" y="0"/>
          <a:chExt cx="0" cy="0"/>
        </a:xfrm>
      </p:grpSpPr>
      <p:sp>
        <p:nvSpPr>
          <p:cNvPr id="75" name="Google Shape;75;p15"/>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15"/>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7" name="Google Shape;77;p1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8" name="Google Shape;78;p1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9" name="Google Shape;79;p1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A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type="title">
  <p:cSld name="TITLE">
    <p:spTree>
      <p:nvGrpSpPr>
        <p:cNvPr id="15" name="Shape 15"/>
        <p:cNvGrpSpPr/>
        <p:nvPr/>
      </p:nvGrpSpPr>
      <p:grpSpPr>
        <a:xfrm>
          <a:off x="0" y="0"/>
          <a:ext cx="0" cy="0"/>
          <a:chOff x="0" y="0"/>
          <a:chExt cx="0" cy="0"/>
        </a:xfrm>
      </p:grpSpPr>
      <p:sp>
        <p:nvSpPr>
          <p:cNvPr id="16" name="Google Shape;16;p6"/>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 name="Google Shape;17;p6"/>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 name="Google Shape;18;p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A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21" name="Shape 21"/>
        <p:cNvGrpSpPr/>
        <p:nvPr/>
      </p:nvGrpSpPr>
      <p:grpSpPr>
        <a:xfrm>
          <a:off x="0" y="0"/>
          <a:ext cx="0" cy="0"/>
          <a:chOff x="0" y="0"/>
          <a:chExt cx="0" cy="0"/>
        </a:xfrm>
      </p:grpSpPr>
      <p:sp>
        <p:nvSpPr>
          <p:cNvPr id="22" name="Google Shape;22;p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 name="Google Shape;23;p7"/>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 name="Google Shape;24;p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A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27" name="Shape 27"/>
        <p:cNvGrpSpPr/>
        <p:nvPr/>
      </p:nvGrpSpPr>
      <p:grpSpPr>
        <a:xfrm>
          <a:off x="0" y="0"/>
          <a:ext cx="0" cy="0"/>
          <a:chOff x="0" y="0"/>
          <a:chExt cx="0" cy="0"/>
        </a:xfrm>
      </p:grpSpPr>
      <p:sp>
        <p:nvSpPr>
          <p:cNvPr id="28" name="Google Shape;28;p8"/>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 name="Google Shape;29;p8"/>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0" name="Google Shape;30;p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p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 name="Google Shape;32;p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A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33" name="Shape 33"/>
        <p:cNvGrpSpPr/>
        <p:nvPr/>
      </p:nvGrpSpPr>
      <p:grpSpPr>
        <a:xfrm>
          <a:off x="0" y="0"/>
          <a:ext cx="0" cy="0"/>
          <a:chOff x="0" y="0"/>
          <a:chExt cx="0" cy="0"/>
        </a:xfrm>
      </p:grpSpPr>
      <p:sp>
        <p:nvSpPr>
          <p:cNvPr id="34" name="Google Shape;34;p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9"/>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 name="Google Shape;36;p9"/>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 name="Google Shape;37;p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 name="Google Shape;39;p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A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40" name="Shape 40"/>
        <p:cNvGrpSpPr/>
        <p:nvPr/>
      </p:nvGrpSpPr>
      <p:grpSpPr>
        <a:xfrm>
          <a:off x="0" y="0"/>
          <a:ext cx="0" cy="0"/>
          <a:chOff x="0" y="0"/>
          <a:chExt cx="0" cy="0"/>
        </a:xfrm>
      </p:grpSpPr>
      <p:sp>
        <p:nvSpPr>
          <p:cNvPr id="41" name="Google Shape;41;p10"/>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10"/>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 name="Google Shape;43;p10"/>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 name="Google Shape;44;p10"/>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 name="Google Shape;45;p10"/>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 name="Google Shape;46;p1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p1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1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A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o el título" type="titleOnly">
  <p:cSld name="TITLE_ONLY">
    <p:spTree>
      <p:nvGrpSpPr>
        <p:cNvPr id="49" name="Shape 49"/>
        <p:cNvGrpSpPr/>
        <p:nvPr/>
      </p:nvGrpSpPr>
      <p:grpSpPr>
        <a:xfrm>
          <a:off x="0" y="0"/>
          <a:ext cx="0" cy="0"/>
          <a:chOff x="0" y="0"/>
          <a:chExt cx="0" cy="0"/>
        </a:xfrm>
      </p:grpSpPr>
      <p:sp>
        <p:nvSpPr>
          <p:cNvPr id="50" name="Google Shape;50;p1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 name="Google Shape;51;p1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1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1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A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54" name="Shape 54"/>
        <p:cNvGrpSpPr/>
        <p:nvPr/>
      </p:nvGrpSpPr>
      <p:grpSpPr>
        <a:xfrm>
          <a:off x="0" y="0"/>
          <a:ext cx="0" cy="0"/>
          <a:chOff x="0" y="0"/>
          <a:chExt cx="0" cy="0"/>
        </a:xfrm>
      </p:grpSpPr>
      <p:sp>
        <p:nvSpPr>
          <p:cNvPr id="55" name="Google Shape;55;p12"/>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12"/>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7" name="Google Shape;57;p12"/>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 name="Google Shape;58;p1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 name="Google Shape;59;p1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1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A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61" name="Shape 61"/>
        <p:cNvGrpSpPr/>
        <p:nvPr/>
      </p:nvGrpSpPr>
      <p:grpSpPr>
        <a:xfrm>
          <a:off x="0" y="0"/>
          <a:ext cx="0" cy="0"/>
          <a:chOff x="0" y="0"/>
          <a:chExt cx="0" cy="0"/>
        </a:xfrm>
      </p:grpSpPr>
      <p:sp>
        <p:nvSpPr>
          <p:cNvPr id="62" name="Google Shape;62;p13"/>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13"/>
          <p:cNvSpPr/>
          <p:nvPr>
            <p:ph idx="2" type="pic"/>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lvl="0" marR="0" rtl="0" algn="l">
              <a:lnSpc>
                <a:spcPct val="90000"/>
              </a:lnSpc>
              <a:spcBef>
                <a:spcPts val="1000"/>
              </a:spcBef>
              <a:spcAft>
                <a:spcPts val="0"/>
              </a:spcAft>
              <a:buClr>
                <a:schemeClr val="dk1"/>
              </a:buClr>
              <a:buSzPts val="3200"/>
              <a:buFont typeface="Arial"/>
              <a:buNone/>
              <a:defRPr b="0" i="0" sz="3200" u="none" cap="none" strike="noStrike">
                <a:solidFill>
                  <a:schemeClr val="dk1"/>
                </a:solidFill>
                <a:latin typeface="Calibri"/>
                <a:ea typeface="Calibri"/>
                <a:cs typeface="Calibri"/>
                <a:sym typeface="Calibri"/>
              </a:defRPr>
            </a:lvl1pPr>
            <a:lvl2pPr lvl="1" marR="0" rtl="0" algn="l">
              <a:lnSpc>
                <a:spcPct val="90000"/>
              </a:lnSpc>
              <a:spcBef>
                <a:spcPts val="50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64" name="Google Shape;64;p13"/>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5" name="Google Shape;65;p1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 name="Google Shape;66;p1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1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A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 name="Google Shape;7;p4"/>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 name="Google Shape;8;p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9" name="Google Shape;9;p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0" name="Google Shape;10;p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AR"/>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8.png"/><Relationship Id="rId4" Type="http://schemas.openxmlformats.org/officeDocument/2006/relationships/hyperlink" Target="https://www.youtube.com/watch?v=8hWpZZn_FwI" TargetMode="External"/><Relationship Id="rId9" Type="http://schemas.openxmlformats.org/officeDocument/2006/relationships/image" Target="../media/image4.png"/><Relationship Id="rId5" Type="http://schemas.openxmlformats.org/officeDocument/2006/relationships/image" Target="../media/image25.jpg"/><Relationship Id="rId6" Type="http://schemas.openxmlformats.org/officeDocument/2006/relationships/image" Target="../media/image2.png"/><Relationship Id="rId7" Type="http://schemas.openxmlformats.org/officeDocument/2006/relationships/image" Target="../media/image3.png"/><Relationship Id="rId8"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0.pn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0.png"/><Relationship Id="rId4" Type="http://schemas.openxmlformats.org/officeDocument/2006/relationships/image" Target="../media/image4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1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1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0.png"/><Relationship Id="rId4" Type="http://schemas.openxmlformats.org/officeDocument/2006/relationships/image" Target="../media/image9.jpg"/><Relationship Id="rId5" Type="http://schemas.openxmlformats.org/officeDocument/2006/relationships/image" Target="../media/image1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1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10.png"/><Relationship Id="rId4" Type="http://schemas.openxmlformats.org/officeDocument/2006/relationships/hyperlink" Target="https://en.wikipedia.org/wiki/Specificity_(tests)"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10.png"/><Relationship Id="rId4" Type="http://schemas.openxmlformats.org/officeDocument/2006/relationships/image" Target="../media/image2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10.png"/><Relationship Id="rId4" Type="http://schemas.openxmlformats.org/officeDocument/2006/relationships/image" Target="../media/image16.png"/><Relationship Id="rId5" Type="http://schemas.openxmlformats.org/officeDocument/2006/relationships/image" Target="../media/image19.png"/><Relationship Id="rId6" Type="http://schemas.openxmlformats.org/officeDocument/2006/relationships/image" Target="../media/image1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10.png"/><Relationship Id="rId4" Type="http://schemas.openxmlformats.org/officeDocument/2006/relationships/image" Target="../media/image16.png"/><Relationship Id="rId5" Type="http://schemas.openxmlformats.org/officeDocument/2006/relationships/image" Target="../media/image19.png"/><Relationship Id="rId6" Type="http://schemas.openxmlformats.org/officeDocument/2006/relationships/image" Target="../media/image1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10.png"/><Relationship Id="rId4" Type="http://schemas.openxmlformats.org/officeDocument/2006/relationships/image" Target="../media/image16.png"/><Relationship Id="rId5" Type="http://schemas.openxmlformats.org/officeDocument/2006/relationships/image" Target="../media/image19.png"/><Relationship Id="rId6" Type="http://schemas.openxmlformats.org/officeDocument/2006/relationships/image" Target="../media/image17.png"/><Relationship Id="rId7" Type="http://schemas.openxmlformats.org/officeDocument/2006/relationships/image" Target="../media/image1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10.png"/><Relationship Id="rId4" Type="http://schemas.openxmlformats.org/officeDocument/2006/relationships/image" Target="../media/image14.png"/><Relationship Id="rId5" Type="http://schemas.openxmlformats.org/officeDocument/2006/relationships/image" Target="../media/image19.png"/><Relationship Id="rId6" Type="http://schemas.openxmlformats.org/officeDocument/2006/relationships/image" Target="../media/image1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10.png"/><Relationship Id="rId4" Type="http://schemas.openxmlformats.org/officeDocument/2006/relationships/image" Target="../media/image19.png"/><Relationship Id="rId5" Type="http://schemas.openxmlformats.org/officeDocument/2006/relationships/image" Target="../media/image12.png"/><Relationship Id="rId6" Type="http://schemas.openxmlformats.org/officeDocument/2006/relationships/image" Target="../media/image1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10.png"/><Relationship Id="rId4" Type="http://schemas.openxmlformats.org/officeDocument/2006/relationships/image" Target="../media/image39.png"/><Relationship Id="rId5" Type="http://schemas.openxmlformats.org/officeDocument/2006/relationships/image" Target="../media/image2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10.png"/><Relationship Id="rId4" Type="http://schemas.openxmlformats.org/officeDocument/2006/relationships/image" Target="../media/image16.png"/><Relationship Id="rId5" Type="http://schemas.openxmlformats.org/officeDocument/2006/relationships/image" Target="../media/image23.png"/><Relationship Id="rId6" Type="http://schemas.openxmlformats.org/officeDocument/2006/relationships/image" Target="../media/image2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10.png"/><Relationship Id="rId4" Type="http://schemas.openxmlformats.org/officeDocument/2006/relationships/image" Target="../media/image2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10.png"/><Relationship Id="rId4" Type="http://schemas.openxmlformats.org/officeDocument/2006/relationships/image" Target="../media/image2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10.png"/><Relationship Id="rId4" Type="http://schemas.openxmlformats.org/officeDocument/2006/relationships/image" Target="../media/image3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1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1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10.png"/><Relationship Id="rId4" Type="http://schemas.openxmlformats.org/officeDocument/2006/relationships/image" Target="../media/image29.png"/><Relationship Id="rId5" Type="http://schemas.openxmlformats.org/officeDocument/2006/relationships/image" Target="../media/image2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1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10.png"/><Relationship Id="rId4" Type="http://schemas.openxmlformats.org/officeDocument/2006/relationships/image" Target="../media/image27.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10.png"/><Relationship Id="rId4" Type="http://schemas.openxmlformats.org/officeDocument/2006/relationships/image" Target="../media/image35.jpg"/><Relationship Id="rId5" Type="http://schemas.openxmlformats.org/officeDocument/2006/relationships/image" Target="../media/image3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10.png"/><Relationship Id="rId4" Type="http://schemas.openxmlformats.org/officeDocument/2006/relationships/image" Target="../media/image34.png"/><Relationship Id="rId5" Type="http://schemas.openxmlformats.org/officeDocument/2006/relationships/image" Target="../media/image30.png"/><Relationship Id="rId6" Type="http://schemas.openxmlformats.org/officeDocument/2006/relationships/image" Target="../media/image37.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0.pn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10.png"/><Relationship Id="rId4" Type="http://schemas.openxmlformats.org/officeDocument/2006/relationships/image" Target="../media/image34.png"/><Relationship Id="rId5" Type="http://schemas.openxmlformats.org/officeDocument/2006/relationships/image" Target="../media/image3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10.png"/><Relationship Id="rId4" Type="http://schemas.openxmlformats.org/officeDocument/2006/relationships/image" Target="../media/image33.gi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10.png"/><Relationship Id="rId4" Type="http://schemas.openxmlformats.org/officeDocument/2006/relationships/image" Target="../media/image38.png"/><Relationship Id="rId5" Type="http://schemas.openxmlformats.org/officeDocument/2006/relationships/image" Target="../media/image36.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 Id="rId3" Type="http://schemas.openxmlformats.org/officeDocument/2006/relationships/image" Target="../media/image10.png"/><Relationship Id="rId4" Type="http://schemas.openxmlformats.org/officeDocument/2006/relationships/image" Target="../media/image40.png"/><Relationship Id="rId5" Type="http://schemas.openxmlformats.org/officeDocument/2006/relationships/hyperlink" Target="https://mlflow.org/docs/latest/index.html" TargetMode="External"/><Relationship Id="rId6" Type="http://schemas.openxmlformats.org/officeDocument/2006/relationships/hyperlink" Target="https://github.com/PiConsulting/Pensadero/tree/master/Eventos/2020/2020-03-06_wids_mlflow" TargetMode="External"/><Relationship Id="rId7" Type="http://schemas.openxmlformats.org/officeDocument/2006/relationships/hyperlink" Target="https://github.com/PiConsulting/Pensadero/blob/master/Eventos/2020/2020-03-06_wids_mlflow/mlflow_basic.ipynb"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 Id="rId3" Type="http://schemas.openxmlformats.org/officeDocument/2006/relationships/image" Target="../media/image10.png"/><Relationship Id="rId4" Type="http://schemas.openxmlformats.org/officeDocument/2006/relationships/image" Target="../media/image33.gif"/></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 Id="rId3" Type="http://schemas.openxmlformats.org/officeDocument/2006/relationships/image" Target="../media/image10.png"/><Relationship Id="rId4" Type="http://schemas.openxmlformats.org/officeDocument/2006/relationships/image" Target="../media/image47.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 Id="rId3" Type="http://schemas.openxmlformats.org/officeDocument/2006/relationships/image" Target="../media/image10.png"/><Relationship Id="rId4" Type="http://schemas.openxmlformats.org/officeDocument/2006/relationships/image" Target="../media/image41.gif"/></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 Id="rId3" Type="http://schemas.openxmlformats.org/officeDocument/2006/relationships/image" Target="../media/image45.gi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 Id="rId3" Type="http://schemas.openxmlformats.org/officeDocument/2006/relationships/image" Target="../media/image42.jpg"/><Relationship Id="rId4" Type="http://schemas.openxmlformats.org/officeDocument/2006/relationships/image" Target="../media/image48.png"/><Relationship Id="rId11" Type="http://schemas.openxmlformats.org/officeDocument/2006/relationships/image" Target="../media/image1.png"/><Relationship Id="rId10" Type="http://schemas.openxmlformats.org/officeDocument/2006/relationships/image" Target="../media/image3.png"/><Relationship Id="rId12" Type="http://schemas.openxmlformats.org/officeDocument/2006/relationships/image" Target="../media/image4.png"/><Relationship Id="rId9" Type="http://schemas.openxmlformats.org/officeDocument/2006/relationships/image" Target="../media/image2.png"/><Relationship Id="rId5" Type="http://schemas.openxmlformats.org/officeDocument/2006/relationships/image" Target="../media/image43.jpg"/><Relationship Id="rId6" Type="http://schemas.openxmlformats.org/officeDocument/2006/relationships/image" Target="../media/image49.jpg"/><Relationship Id="rId7" Type="http://schemas.openxmlformats.org/officeDocument/2006/relationships/image" Target="../media/image46.png"/><Relationship Id="rId8" Type="http://schemas.openxmlformats.org/officeDocument/2006/relationships/image" Target="../media/image25.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6.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3" name="Shape 83"/>
        <p:cNvGrpSpPr/>
        <p:nvPr/>
      </p:nvGrpSpPr>
      <p:grpSpPr>
        <a:xfrm>
          <a:off x="0" y="0"/>
          <a:ext cx="0" cy="0"/>
          <a:chOff x="0" y="0"/>
          <a:chExt cx="0" cy="0"/>
        </a:xfrm>
      </p:grpSpPr>
      <p:sp>
        <p:nvSpPr>
          <p:cNvPr id="84" name="Google Shape;84;p1"/>
          <p:cNvSpPr txBox="1"/>
          <p:nvPr/>
        </p:nvSpPr>
        <p:spPr>
          <a:xfrm>
            <a:off x="10769425" y="3896400"/>
            <a:ext cx="39492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rPr lang="es-AR" u="sng">
                <a:solidFill>
                  <a:schemeClr val="hlink"/>
                </a:solidFill>
                <a:latin typeface="Calibri"/>
                <a:ea typeface="Calibri"/>
                <a:cs typeface="Calibri"/>
                <a:sym typeface="Calibri"/>
                <a:hlinkClick r:id="rId4"/>
              </a:rPr>
              <a:t>Música</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p:txBody>
      </p:sp>
      <p:pic>
        <p:nvPicPr>
          <p:cNvPr id="85" name="Google Shape;85;p1"/>
          <p:cNvPicPr preferRelativeResize="0"/>
          <p:nvPr/>
        </p:nvPicPr>
        <p:blipFill rotWithShape="1">
          <a:blip r:embed="rId5">
            <a:alphaModFix/>
          </a:blip>
          <a:srcRect b="19564" l="35522" r="29153" t="61309"/>
          <a:stretch/>
        </p:blipFill>
        <p:spPr>
          <a:xfrm>
            <a:off x="2308187" y="5878755"/>
            <a:ext cx="1679012" cy="405504"/>
          </a:xfrm>
          <a:prstGeom prst="rect">
            <a:avLst/>
          </a:prstGeom>
          <a:noFill/>
          <a:ln>
            <a:noFill/>
          </a:ln>
        </p:spPr>
      </p:pic>
      <p:pic>
        <p:nvPicPr>
          <p:cNvPr id="86" name="Google Shape;86;p1"/>
          <p:cNvPicPr preferRelativeResize="0"/>
          <p:nvPr/>
        </p:nvPicPr>
        <p:blipFill>
          <a:blip r:embed="rId6">
            <a:alphaModFix/>
          </a:blip>
          <a:stretch>
            <a:fillRect/>
          </a:stretch>
        </p:blipFill>
        <p:spPr>
          <a:xfrm>
            <a:off x="4189264" y="5928818"/>
            <a:ext cx="1679018" cy="435830"/>
          </a:xfrm>
          <a:prstGeom prst="rect">
            <a:avLst/>
          </a:prstGeom>
          <a:noFill/>
          <a:ln>
            <a:noFill/>
          </a:ln>
        </p:spPr>
      </p:pic>
      <p:pic>
        <p:nvPicPr>
          <p:cNvPr id="87" name="Google Shape;87;p1"/>
          <p:cNvPicPr preferRelativeResize="0"/>
          <p:nvPr/>
        </p:nvPicPr>
        <p:blipFill>
          <a:blip r:embed="rId7">
            <a:alphaModFix/>
          </a:blip>
          <a:stretch>
            <a:fillRect/>
          </a:stretch>
        </p:blipFill>
        <p:spPr>
          <a:xfrm>
            <a:off x="8086363" y="5983367"/>
            <a:ext cx="1158730" cy="411145"/>
          </a:xfrm>
          <a:prstGeom prst="rect">
            <a:avLst/>
          </a:prstGeom>
          <a:noFill/>
          <a:ln>
            <a:noFill/>
          </a:ln>
        </p:spPr>
      </p:pic>
      <p:pic>
        <p:nvPicPr>
          <p:cNvPr id="88" name="Google Shape;88;p1"/>
          <p:cNvPicPr preferRelativeResize="0"/>
          <p:nvPr/>
        </p:nvPicPr>
        <p:blipFill rotWithShape="1">
          <a:blip r:embed="rId8">
            <a:alphaModFix/>
          </a:blip>
          <a:srcRect b="24762" l="0" r="0" t="22774"/>
          <a:stretch/>
        </p:blipFill>
        <p:spPr>
          <a:xfrm>
            <a:off x="9389308" y="5932812"/>
            <a:ext cx="777755" cy="382528"/>
          </a:xfrm>
          <a:prstGeom prst="rect">
            <a:avLst/>
          </a:prstGeom>
          <a:noFill/>
          <a:ln>
            <a:noFill/>
          </a:ln>
        </p:spPr>
      </p:pic>
      <p:pic>
        <p:nvPicPr>
          <p:cNvPr id="89" name="Google Shape;89;p1"/>
          <p:cNvPicPr preferRelativeResize="0"/>
          <p:nvPr/>
        </p:nvPicPr>
        <p:blipFill>
          <a:blip r:embed="rId9">
            <a:alphaModFix/>
          </a:blip>
          <a:stretch>
            <a:fillRect/>
          </a:stretch>
        </p:blipFill>
        <p:spPr>
          <a:xfrm>
            <a:off x="5991836" y="5788413"/>
            <a:ext cx="811625" cy="698824"/>
          </a:xfrm>
          <a:prstGeom prst="rect">
            <a:avLst/>
          </a:prstGeom>
          <a:noFill/>
          <a:ln>
            <a:noFill/>
          </a:ln>
        </p:spPr>
      </p:pic>
      <p:sp>
        <p:nvSpPr>
          <p:cNvPr id="90" name="Google Shape;90;p1"/>
          <p:cNvSpPr txBox="1"/>
          <p:nvPr/>
        </p:nvSpPr>
        <p:spPr>
          <a:xfrm>
            <a:off x="1513888" y="5627450"/>
            <a:ext cx="1917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AR">
                <a:solidFill>
                  <a:srgbClr val="666666"/>
                </a:solidFill>
              </a:rPr>
              <a:t>Platinum</a:t>
            </a:r>
            <a:endParaRPr b="1">
              <a:solidFill>
                <a:srgbClr val="666666"/>
              </a:solidFill>
            </a:endParaRPr>
          </a:p>
        </p:txBody>
      </p:sp>
      <p:sp>
        <p:nvSpPr>
          <p:cNvPr id="91" name="Google Shape;91;p1"/>
          <p:cNvSpPr txBox="1"/>
          <p:nvPr/>
        </p:nvSpPr>
        <p:spPr>
          <a:xfrm>
            <a:off x="7622288" y="5627450"/>
            <a:ext cx="1917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AR">
                <a:solidFill>
                  <a:srgbClr val="666666"/>
                </a:solidFill>
              </a:rPr>
              <a:t>Gold</a:t>
            </a:r>
            <a:endParaRPr b="1">
              <a:solidFill>
                <a:srgbClr val="666666"/>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3" name="Shape 143"/>
        <p:cNvGrpSpPr/>
        <p:nvPr/>
      </p:nvGrpSpPr>
      <p:grpSpPr>
        <a:xfrm>
          <a:off x="0" y="0"/>
          <a:ext cx="0" cy="0"/>
          <a:chOff x="0" y="0"/>
          <a:chExt cx="0" cy="0"/>
        </a:xfrm>
      </p:grpSpPr>
      <p:sp>
        <p:nvSpPr>
          <p:cNvPr id="144" name="Google Shape;144;gddc430f195_0_15"/>
          <p:cNvSpPr txBox="1"/>
          <p:nvPr/>
        </p:nvSpPr>
        <p:spPr>
          <a:xfrm>
            <a:off x="1303875" y="1993450"/>
            <a:ext cx="97167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AR" sz="3600">
                <a:latin typeface="Calibri"/>
                <a:ea typeface="Calibri"/>
                <a:cs typeface="Calibri"/>
                <a:sym typeface="Calibri"/>
              </a:rPr>
              <a:t>Métricas para modelos de regresión</a:t>
            </a:r>
            <a:endParaRPr b="1" sz="3600">
              <a:latin typeface="Calibri"/>
              <a:ea typeface="Calibri"/>
              <a:cs typeface="Calibri"/>
              <a:sym typeface="Calibri"/>
            </a:endParaRPr>
          </a:p>
        </p:txBody>
      </p:sp>
      <p:pic>
        <p:nvPicPr>
          <p:cNvPr id="145" name="Google Shape;145;gddc430f195_0_15"/>
          <p:cNvPicPr preferRelativeResize="0"/>
          <p:nvPr/>
        </p:nvPicPr>
        <p:blipFill>
          <a:blip r:embed="rId4">
            <a:alphaModFix/>
          </a:blip>
          <a:stretch>
            <a:fillRect/>
          </a:stretch>
        </p:blipFill>
        <p:spPr>
          <a:xfrm>
            <a:off x="4502138" y="3273900"/>
            <a:ext cx="3187725" cy="23805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blipFill>
          <a:blip r:embed="rId3">
            <a:alphaModFix/>
          </a:blip>
          <a:stretch>
            <a:fillRect/>
          </a:stretch>
        </a:blipFill>
      </p:bgPr>
    </p:bg>
    <p:spTree>
      <p:nvGrpSpPr>
        <p:cNvPr id="149" name="Shape 149"/>
        <p:cNvGrpSpPr/>
        <p:nvPr/>
      </p:nvGrpSpPr>
      <p:grpSpPr>
        <a:xfrm>
          <a:off x="0" y="0"/>
          <a:ext cx="0" cy="0"/>
          <a:chOff x="0" y="0"/>
          <a:chExt cx="0" cy="0"/>
        </a:xfrm>
      </p:grpSpPr>
      <p:sp>
        <p:nvSpPr>
          <p:cNvPr id="150" name="Google Shape;150;ge0b2d8582e_0_1"/>
          <p:cNvSpPr txBox="1"/>
          <p:nvPr/>
        </p:nvSpPr>
        <p:spPr>
          <a:xfrm>
            <a:off x="639200" y="1880625"/>
            <a:ext cx="9716700" cy="738900"/>
          </a:xfrm>
          <a:prstGeom prst="rect">
            <a:avLst/>
          </a:prstGeom>
          <a:noFill/>
          <a:ln>
            <a:noFill/>
          </a:ln>
        </p:spPr>
        <p:txBody>
          <a:bodyPr anchorCtr="0" anchor="t" bIns="91425" lIns="91425" spcFirstLastPara="1" rIns="91425" wrap="square" tIns="91425">
            <a:spAutoFit/>
          </a:bodyPr>
          <a:lstStyle/>
          <a:p>
            <a:pPr indent="-457200" lvl="0" marL="457200" rtl="0" algn="ctr">
              <a:spcBef>
                <a:spcPts val="0"/>
              </a:spcBef>
              <a:spcAft>
                <a:spcPts val="0"/>
              </a:spcAft>
              <a:buSzPts val="3600"/>
              <a:buFont typeface="Calibri"/>
              <a:buAutoNum type="arabicParenR"/>
            </a:pPr>
            <a:r>
              <a:rPr b="1" lang="es-AR" sz="3600">
                <a:latin typeface="Calibri"/>
                <a:ea typeface="Calibri"/>
                <a:cs typeface="Calibri"/>
                <a:sym typeface="Calibri"/>
              </a:rPr>
              <a:t>Error Medio Absoluto (MAE)</a:t>
            </a:r>
            <a:endParaRPr b="1" sz="3600">
              <a:latin typeface="Calibri"/>
              <a:ea typeface="Calibri"/>
              <a:cs typeface="Calibri"/>
              <a:sym typeface="Calibri"/>
            </a:endParaRPr>
          </a:p>
        </p:txBody>
      </p:sp>
      <p:sp>
        <p:nvSpPr>
          <p:cNvPr id="151" name="Google Shape;151;ge0b2d8582e_0_1"/>
          <p:cNvSpPr txBox="1"/>
          <p:nvPr/>
        </p:nvSpPr>
        <p:spPr>
          <a:xfrm>
            <a:off x="2545100" y="2758225"/>
            <a:ext cx="8049000" cy="3570900"/>
          </a:xfrm>
          <a:prstGeom prst="rect">
            <a:avLst/>
          </a:prstGeom>
          <a:noFill/>
          <a:ln>
            <a:noFill/>
          </a:ln>
        </p:spPr>
        <p:txBody>
          <a:bodyPr anchorCtr="0" anchor="t" bIns="91425" lIns="91425" spcFirstLastPara="1" rIns="91425" wrap="square" tIns="91425">
            <a:spAutoFit/>
          </a:bodyPr>
          <a:lstStyle/>
          <a:p>
            <a:pPr indent="-368300" lvl="0" marL="457200" rtl="0" algn="l">
              <a:spcBef>
                <a:spcPts val="0"/>
              </a:spcBef>
              <a:spcAft>
                <a:spcPts val="0"/>
              </a:spcAft>
              <a:buSzPts val="2200"/>
              <a:buFont typeface="Calibri"/>
              <a:buChar char="●"/>
            </a:pPr>
            <a:r>
              <a:rPr lang="es-AR" sz="2200">
                <a:latin typeface="Calibri"/>
                <a:ea typeface="Calibri"/>
                <a:cs typeface="Calibri"/>
                <a:sym typeface="Calibri"/>
              </a:rPr>
              <a:t>Es la diferencia promedio entre los valores de la predicción y los valores reales.</a:t>
            </a:r>
            <a:endParaRPr sz="2200">
              <a:latin typeface="Calibri"/>
              <a:ea typeface="Calibri"/>
              <a:cs typeface="Calibri"/>
              <a:sym typeface="Calibri"/>
            </a:endParaRPr>
          </a:p>
          <a:p>
            <a:pPr indent="-368300" lvl="0" marL="457200" rtl="0" algn="l">
              <a:spcBef>
                <a:spcPts val="0"/>
              </a:spcBef>
              <a:spcAft>
                <a:spcPts val="0"/>
              </a:spcAft>
              <a:buSzPts val="2200"/>
              <a:buFont typeface="Calibri"/>
              <a:buChar char="●"/>
            </a:pPr>
            <a:r>
              <a:rPr lang="es-AR" sz="2200">
                <a:latin typeface="Calibri"/>
                <a:ea typeface="Calibri"/>
                <a:cs typeface="Calibri"/>
                <a:sym typeface="Calibri"/>
              </a:rPr>
              <a:t>Más bajo es el valor, mejor es la predicción de nuestro regresor.</a:t>
            </a:r>
            <a:endParaRPr sz="2200">
              <a:latin typeface="Calibri"/>
              <a:ea typeface="Calibri"/>
              <a:cs typeface="Calibri"/>
              <a:sym typeface="Calibri"/>
            </a:endParaRPr>
          </a:p>
          <a:p>
            <a:pPr indent="-368300" lvl="0" marL="457200" rtl="0" algn="l">
              <a:spcBef>
                <a:spcPts val="0"/>
              </a:spcBef>
              <a:spcAft>
                <a:spcPts val="0"/>
              </a:spcAft>
              <a:buSzPts val="2200"/>
              <a:buFont typeface="Calibri"/>
              <a:buChar char="●"/>
            </a:pPr>
            <a:r>
              <a:rPr lang="es-AR" sz="2200">
                <a:latin typeface="Calibri"/>
                <a:ea typeface="Calibri"/>
                <a:cs typeface="Calibri"/>
                <a:sym typeface="Calibri"/>
              </a:rPr>
              <a:t>Está en los valores la variable a predecir. Ejemplo: Queremos predecir el precio de los alquileres en pesos, nuestro MAE estará en pesos. </a:t>
            </a:r>
            <a:endParaRPr sz="2200">
              <a:latin typeface="Calibri"/>
              <a:ea typeface="Calibri"/>
              <a:cs typeface="Calibri"/>
              <a:sym typeface="Calibri"/>
            </a:endParaRPr>
          </a:p>
          <a:p>
            <a:pPr indent="-368300" lvl="0" marL="457200" rtl="0" algn="l">
              <a:spcBef>
                <a:spcPts val="0"/>
              </a:spcBef>
              <a:spcAft>
                <a:spcPts val="0"/>
              </a:spcAft>
              <a:buSzPts val="2200"/>
              <a:buFont typeface="Calibri"/>
              <a:buChar char="●"/>
            </a:pPr>
            <a:r>
              <a:rPr lang="es-AR" sz="2200">
                <a:latin typeface="Calibri"/>
                <a:ea typeface="Calibri"/>
                <a:cs typeface="Calibri"/>
                <a:sym typeface="Calibri"/>
              </a:rPr>
              <a:t>No debe llevar signos.</a:t>
            </a:r>
            <a:endParaRPr sz="2200">
              <a:latin typeface="Calibri"/>
              <a:ea typeface="Calibri"/>
              <a:cs typeface="Calibri"/>
              <a:sym typeface="Calibri"/>
            </a:endParaRPr>
          </a:p>
          <a:p>
            <a:pPr indent="-368300" lvl="0" marL="457200" rtl="0" algn="l">
              <a:spcBef>
                <a:spcPts val="0"/>
              </a:spcBef>
              <a:spcAft>
                <a:spcPts val="0"/>
              </a:spcAft>
              <a:buSzPts val="2200"/>
              <a:buFont typeface="Calibri"/>
              <a:buChar char="●"/>
            </a:pPr>
            <a:r>
              <a:rPr lang="es-AR" sz="2200">
                <a:latin typeface="Calibri"/>
                <a:ea typeface="Calibri"/>
                <a:cs typeface="Calibri"/>
                <a:sym typeface="Calibri"/>
              </a:rPr>
              <a:t>Se usa cuando los valores atípicos no representan un problema.</a:t>
            </a:r>
            <a:endParaRPr sz="2200">
              <a:latin typeface="Calibri"/>
              <a:ea typeface="Calibri"/>
              <a:cs typeface="Calibri"/>
              <a:sym typeface="Calibri"/>
            </a:endParaRPr>
          </a:p>
          <a:p>
            <a:pPr indent="-368300" lvl="0" marL="457200" rtl="0" algn="l">
              <a:spcBef>
                <a:spcPts val="0"/>
              </a:spcBef>
              <a:spcAft>
                <a:spcPts val="0"/>
              </a:spcAft>
              <a:buSzPts val="2200"/>
              <a:buFont typeface="Calibri"/>
              <a:buChar char="●"/>
            </a:pPr>
            <a:r>
              <a:rPr lang="es-AR" sz="2200">
                <a:latin typeface="Calibri"/>
                <a:ea typeface="Calibri"/>
                <a:cs typeface="Calibri"/>
                <a:sym typeface="Calibri"/>
              </a:rPr>
              <a:t>Es indiferente a la dirección del error. </a:t>
            </a:r>
            <a:endParaRPr sz="2200">
              <a:latin typeface="Calibri"/>
              <a:ea typeface="Calibri"/>
              <a:cs typeface="Calibri"/>
              <a:sym typeface="Calibri"/>
            </a:endParaRPr>
          </a:p>
          <a:p>
            <a:pPr indent="-368300" lvl="0" marL="457200" rtl="0" algn="l">
              <a:spcBef>
                <a:spcPts val="0"/>
              </a:spcBef>
              <a:spcAft>
                <a:spcPts val="0"/>
              </a:spcAft>
              <a:buSzPts val="2200"/>
              <a:buFont typeface="Calibri"/>
              <a:buChar char="●"/>
            </a:pPr>
            <a:r>
              <a:rPr lang="es-AR" sz="2200">
                <a:latin typeface="Calibri"/>
                <a:ea typeface="Calibri"/>
                <a:cs typeface="Calibri"/>
                <a:sym typeface="Calibri"/>
              </a:rPr>
              <a:t>Problema: No le presta atención a los valores atípicos. </a:t>
            </a:r>
            <a:endParaRPr sz="2200">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blipFill>
          <a:blip r:embed="rId3">
            <a:alphaModFix/>
          </a:blip>
          <a:stretch>
            <a:fillRect/>
          </a:stretch>
        </a:blipFill>
      </p:bgPr>
    </p:bg>
    <p:spTree>
      <p:nvGrpSpPr>
        <p:cNvPr id="155" name="Shape 155"/>
        <p:cNvGrpSpPr/>
        <p:nvPr/>
      </p:nvGrpSpPr>
      <p:grpSpPr>
        <a:xfrm>
          <a:off x="0" y="0"/>
          <a:ext cx="0" cy="0"/>
          <a:chOff x="0" y="0"/>
          <a:chExt cx="0" cy="0"/>
        </a:xfrm>
      </p:grpSpPr>
      <p:sp>
        <p:nvSpPr>
          <p:cNvPr id="156" name="Google Shape;156;ge0b2d8582e_0_7"/>
          <p:cNvSpPr txBox="1"/>
          <p:nvPr/>
        </p:nvSpPr>
        <p:spPr>
          <a:xfrm>
            <a:off x="639200" y="1880625"/>
            <a:ext cx="9716700" cy="738900"/>
          </a:xfrm>
          <a:prstGeom prst="rect">
            <a:avLst/>
          </a:prstGeom>
          <a:noFill/>
          <a:ln>
            <a:noFill/>
          </a:ln>
        </p:spPr>
        <p:txBody>
          <a:bodyPr anchorCtr="0" anchor="t" bIns="91425" lIns="91425" spcFirstLastPara="1" rIns="91425" wrap="square" tIns="91425">
            <a:spAutoFit/>
          </a:bodyPr>
          <a:lstStyle/>
          <a:p>
            <a:pPr indent="457200" lvl="0" marL="1371600" rtl="0" algn="l">
              <a:spcBef>
                <a:spcPts val="0"/>
              </a:spcBef>
              <a:spcAft>
                <a:spcPts val="0"/>
              </a:spcAft>
              <a:buNone/>
            </a:pPr>
            <a:r>
              <a:rPr b="1" lang="es-AR" sz="3600">
                <a:latin typeface="Calibri"/>
                <a:ea typeface="Calibri"/>
                <a:cs typeface="Calibri"/>
                <a:sym typeface="Calibri"/>
              </a:rPr>
              <a:t>2) </a:t>
            </a:r>
            <a:r>
              <a:rPr b="1" lang="es-AR" sz="3600">
                <a:latin typeface="Calibri"/>
                <a:ea typeface="Calibri"/>
                <a:cs typeface="Calibri"/>
                <a:sym typeface="Calibri"/>
              </a:rPr>
              <a:t>Error Medio Cuadrado (MSE)</a:t>
            </a:r>
            <a:endParaRPr b="1" sz="3600">
              <a:latin typeface="Calibri"/>
              <a:ea typeface="Calibri"/>
              <a:cs typeface="Calibri"/>
              <a:sym typeface="Calibri"/>
            </a:endParaRPr>
          </a:p>
        </p:txBody>
      </p:sp>
      <p:sp>
        <p:nvSpPr>
          <p:cNvPr id="157" name="Google Shape;157;ge0b2d8582e_0_7"/>
          <p:cNvSpPr txBox="1"/>
          <p:nvPr/>
        </p:nvSpPr>
        <p:spPr>
          <a:xfrm>
            <a:off x="2306900" y="3309875"/>
            <a:ext cx="8650800" cy="1908600"/>
          </a:xfrm>
          <a:prstGeom prst="rect">
            <a:avLst/>
          </a:prstGeom>
          <a:noFill/>
          <a:ln>
            <a:noFill/>
          </a:ln>
        </p:spPr>
        <p:txBody>
          <a:bodyPr anchorCtr="0" anchor="t" bIns="91425" lIns="91425" spcFirstLastPara="1" rIns="91425" wrap="square" tIns="91425">
            <a:spAutoFit/>
          </a:bodyPr>
          <a:lstStyle/>
          <a:p>
            <a:pPr indent="-381000" lvl="0" marL="457200" rtl="0" algn="l">
              <a:spcBef>
                <a:spcPts val="0"/>
              </a:spcBef>
              <a:spcAft>
                <a:spcPts val="0"/>
              </a:spcAft>
              <a:buSzPts val="2400"/>
              <a:buFont typeface="Calibri"/>
              <a:buChar char="●"/>
            </a:pPr>
            <a:r>
              <a:rPr lang="es-AR" sz="2400">
                <a:latin typeface="Calibri"/>
                <a:ea typeface="Calibri"/>
                <a:cs typeface="Calibri"/>
                <a:sym typeface="Calibri"/>
              </a:rPr>
              <a:t>Eleva los errores al cuadrado, por lo tanto, no está en la unidad de nuestra variable.</a:t>
            </a:r>
            <a:endParaRPr sz="2400">
              <a:latin typeface="Calibri"/>
              <a:ea typeface="Calibri"/>
              <a:cs typeface="Calibri"/>
              <a:sym typeface="Calibri"/>
            </a:endParaRPr>
          </a:p>
          <a:p>
            <a:pPr indent="-381000" lvl="0" marL="457200" rtl="0" algn="l">
              <a:spcBef>
                <a:spcPts val="0"/>
              </a:spcBef>
              <a:spcAft>
                <a:spcPts val="0"/>
              </a:spcAft>
              <a:buSzPts val="2400"/>
              <a:buFont typeface="Calibri"/>
              <a:buChar char="●"/>
            </a:pPr>
            <a:r>
              <a:rPr lang="es-AR" sz="2400">
                <a:latin typeface="Calibri"/>
                <a:ea typeface="Calibri"/>
                <a:cs typeface="Calibri"/>
                <a:sym typeface="Calibri"/>
              </a:rPr>
              <a:t>Más bajo es el valor, mejor es la predicción de nuestro regresor.</a:t>
            </a:r>
            <a:endParaRPr sz="2400">
              <a:latin typeface="Calibri"/>
              <a:ea typeface="Calibri"/>
              <a:cs typeface="Calibri"/>
              <a:sym typeface="Calibri"/>
            </a:endParaRPr>
          </a:p>
          <a:p>
            <a:pPr indent="-381000" lvl="0" marL="457200" rtl="0" algn="l">
              <a:spcBef>
                <a:spcPts val="0"/>
              </a:spcBef>
              <a:spcAft>
                <a:spcPts val="0"/>
              </a:spcAft>
              <a:buSzPts val="2400"/>
              <a:buFont typeface="Calibri"/>
              <a:buChar char="●"/>
            </a:pPr>
            <a:r>
              <a:rPr lang="es-AR" sz="2400">
                <a:latin typeface="Calibri"/>
                <a:ea typeface="Calibri"/>
                <a:cs typeface="Calibri"/>
                <a:sym typeface="Calibri"/>
              </a:rPr>
              <a:t>Se usa cuando los valores atípicos representan un problema.</a:t>
            </a:r>
            <a:endParaRPr sz="2400">
              <a:latin typeface="Calibri"/>
              <a:ea typeface="Calibri"/>
              <a:cs typeface="Calibri"/>
              <a:sym typeface="Calibri"/>
            </a:endParaRPr>
          </a:p>
          <a:p>
            <a:pPr indent="0" lvl="0" marL="457200" rtl="0" algn="l">
              <a:spcBef>
                <a:spcPts val="0"/>
              </a:spcBef>
              <a:spcAft>
                <a:spcPts val="0"/>
              </a:spcAft>
              <a:buNone/>
            </a:pPr>
            <a:r>
              <a:t/>
            </a:r>
            <a:endParaRPr b="1" sz="1600">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blipFill>
          <a:blip r:embed="rId3">
            <a:alphaModFix/>
          </a:blip>
          <a:stretch>
            <a:fillRect/>
          </a:stretch>
        </a:blipFill>
      </p:bgPr>
    </p:bg>
    <p:spTree>
      <p:nvGrpSpPr>
        <p:cNvPr id="161" name="Shape 161"/>
        <p:cNvGrpSpPr/>
        <p:nvPr/>
      </p:nvGrpSpPr>
      <p:grpSpPr>
        <a:xfrm>
          <a:off x="0" y="0"/>
          <a:ext cx="0" cy="0"/>
          <a:chOff x="0" y="0"/>
          <a:chExt cx="0" cy="0"/>
        </a:xfrm>
      </p:grpSpPr>
      <p:sp>
        <p:nvSpPr>
          <p:cNvPr id="162" name="Google Shape;162;ge0b2d8582e_0_12"/>
          <p:cNvSpPr txBox="1"/>
          <p:nvPr/>
        </p:nvSpPr>
        <p:spPr>
          <a:xfrm>
            <a:off x="639200" y="1880625"/>
            <a:ext cx="9716700" cy="738900"/>
          </a:xfrm>
          <a:prstGeom prst="rect">
            <a:avLst/>
          </a:prstGeom>
          <a:noFill/>
          <a:ln>
            <a:noFill/>
          </a:ln>
        </p:spPr>
        <p:txBody>
          <a:bodyPr anchorCtr="0" anchor="t" bIns="91425" lIns="91425" spcFirstLastPara="1" rIns="91425" wrap="square" tIns="91425">
            <a:spAutoFit/>
          </a:bodyPr>
          <a:lstStyle/>
          <a:p>
            <a:pPr indent="0" lvl="0" marL="1828800" rtl="0" algn="l">
              <a:spcBef>
                <a:spcPts val="0"/>
              </a:spcBef>
              <a:spcAft>
                <a:spcPts val="0"/>
              </a:spcAft>
              <a:buNone/>
            </a:pPr>
            <a:r>
              <a:rPr b="1" lang="es-AR" sz="3600">
                <a:latin typeface="Calibri"/>
                <a:ea typeface="Calibri"/>
                <a:cs typeface="Calibri"/>
                <a:sym typeface="Calibri"/>
              </a:rPr>
              <a:t>3</a:t>
            </a:r>
            <a:r>
              <a:rPr b="1" lang="es-AR" sz="3600">
                <a:latin typeface="Calibri"/>
                <a:ea typeface="Calibri"/>
                <a:cs typeface="Calibri"/>
                <a:sym typeface="Calibri"/>
              </a:rPr>
              <a:t>) Error Cuadrático Medio (RMSE)</a:t>
            </a:r>
            <a:endParaRPr b="1" sz="3600">
              <a:latin typeface="Calibri"/>
              <a:ea typeface="Calibri"/>
              <a:cs typeface="Calibri"/>
              <a:sym typeface="Calibri"/>
            </a:endParaRPr>
          </a:p>
        </p:txBody>
      </p:sp>
      <p:sp>
        <p:nvSpPr>
          <p:cNvPr id="163" name="Google Shape;163;ge0b2d8582e_0_12"/>
          <p:cNvSpPr txBox="1"/>
          <p:nvPr/>
        </p:nvSpPr>
        <p:spPr>
          <a:xfrm>
            <a:off x="2306900" y="3309875"/>
            <a:ext cx="8049000" cy="2277900"/>
          </a:xfrm>
          <a:prstGeom prst="rect">
            <a:avLst/>
          </a:prstGeom>
          <a:noFill/>
          <a:ln>
            <a:noFill/>
          </a:ln>
        </p:spPr>
        <p:txBody>
          <a:bodyPr anchorCtr="0" anchor="t" bIns="91425" lIns="91425" spcFirstLastPara="1" rIns="91425" wrap="square" tIns="91425">
            <a:spAutoFit/>
          </a:bodyPr>
          <a:lstStyle/>
          <a:p>
            <a:pPr indent="-381000" lvl="0" marL="457200" rtl="0" algn="l">
              <a:spcBef>
                <a:spcPts val="0"/>
              </a:spcBef>
              <a:spcAft>
                <a:spcPts val="0"/>
              </a:spcAft>
              <a:buSzPts val="2400"/>
              <a:buFont typeface="Calibri"/>
              <a:buChar char="●"/>
            </a:pPr>
            <a:r>
              <a:rPr lang="es-AR" sz="2400">
                <a:latin typeface="Calibri"/>
                <a:ea typeface="Calibri"/>
                <a:cs typeface="Calibri"/>
                <a:sym typeface="Calibri"/>
              </a:rPr>
              <a:t>Raíz cuadrada del MSE.</a:t>
            </a:r>
            <a:endParaRPr sz="2400">
              <a:latin typeface="Calibri"/>
              <a:ea typeface="Calibri"/>
              <a:cs typeface="Calibri"/>
              <a:sym typeface="Calibri"/>
            </a:endParaRPr>
          </a:p>
          <a:p>
            <a:pPr indent="-381000" lvl="0" marL="457200" rtl="0" algn="l">
              <a:spcBef>
                <a:spcPts val="0"/>
              </a:spcBef>
              <a:spcAft>
                <a:spcPts val="0"/>
              </a:spcAft>
              <a:buSzPts val="2400"/>
              <a:buFont typeface="Calibri"/>
              <a:buChar char="●"/>
            </a:pPr>
            <a:r>
              <a:rPr lang="es-AR" sz="2400">
                <a:latin typeface="Calibri"/>
                <a:ea typeface="Calibri"/>
                <a:cs typeface="Calibri"/>
                <a:sym typeface="Calibri"/>
              </a:rPr>
              <a:t>Es indiferente a la dirección del error.</a:t>
            </a:r>
            <a:endParaRPr sz="2400">
              <a:latin typeface="Calibri"/>
              <a:ea typeface="Calibri"/>
              <a:cs typeface="Calibri"/>
              <a:sym typeface="Calibri"/>
            </a:endParaRPr>
          </a:p>
          <a:p>
            <a:pPr indent="-381000" lvl="0" marL="457200" rtl="0" algn="l">
              <a:spcBef>
                <a:spcPts val="0"/>
              </a:spcBef>
              <a:spcAft>
                <a:spcPts val="0"/>
              </a:spcAft>
              <a:buSzPts val="2400"/>
              <a:buFont typeface="Calibri"/>
              <a:buChar char="●"/>
            </a:pPr>
            <a:r>
              <a:rPr lang="es-AR" sz="2400">
                <a:latin typeface="Calibri"/>
                <a:ea typeface="Calibri"/>
                <a:cs typeface="Calibri"/>
                <a:sym typeface="Calibri"/>
              </a:rPr>
              <a:t>Está en la misma unidad que nuestra variable target.</a:t>
            </a:r>
            <a:endParaRPr sz="2400">
              <a:latin typeface="Calibri"/>
              <a:ea typeface="Calibri"/>
              <a:cs typeface="Calibri"/>
              <a:sym typeface="Calibri"/>
            </a:endParaRPr>
          </a:p>
          <a:p>
            <a:pPr indent="-381000" lvl="0" marL="457200" rtl="0" algn="l">
              <a:spcBef>
                <a:spcPts val="0"/>
              </a:spcBef>
              <a:spcAft>
                <a:spcPts val="0"/>
              </a:spcAft>
              <a:buSzPts val="2400"/>
              <a:buFont typeface="Calibri"/>
              <a:buChar char="●"/>
            </a:pPr>
            <a:r>
              <a:rPr lang="es-AR" sz="2400">
                <a:latin typeface="Calibri"/>
                <a:ea typeface="Calibri"/>
                <a:cs typeface="Calibri"/>
                <a:sym typeface="Calibri"/>
              </a:rPr>
              <a:t>Si lo comparamos con el MAE, se destacará el impacto de los outliers.</a:t>
            </a:r>
            <a:endParaRPr sz="2400">
              <a:latin typeface="Calibri"/>
              <a:ea typeface="Calibri"/>
              <a:cs typeface="Calibri"/>
              <a:sym typeface="Calibri"/>
            </a:endParaRPr>
          </a:p>
          <a:p>
            <a:pPr indent="0" lvl="0" marL="457200" rtl="0" algn="l">
              <a:spcBef>
                <a:spcPts val="0"/>
              </a:spcBef>
              <a:spcAft>
                <a:spcPts val="0"/>
              </a:spcAft>
              <a:buNone/>
            </a:pPr>
            <a:r>
              <a:t/>
            </a:r>
            <a:endParaRPr b="1" sz="1600">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blipFill>
          <a:blip r:embed="rId3">
            <a:alphaModFix/>
          </a:blip>
          <a:stretch>
            <a:fillRect/>
          </a:stretch>
        </a:blipFill>
      </p:bgPr>
    </p:bg>
    <p:spTree>
      <p:nvGrpSpPr>
        <p:cNvPr id="167" name="Shape 167"/>
        <p:cNvGrpSpPr/>
        <p:nvPr/>
      </p:nvGrpSpPr>
      <p:grpSpPr>
        <a:xfrm>
          <a:off x="0" y="0"/>
          <a:ext cx="0" cy="0"/>
          <a:chOff x="0" y="0"/>
          <a:chExt cx="0" cy="0"/>
        </a:xfrm>
      </p:grpSpPr>
      <p:sp>
        <p:nvSpPr>
          <p:cNvPr id="168" name="Google Shape;168;ge0b2d8582e_0_17"/>
          <p:cNvSpPr txBox="1"/>
          <p:nvPr/>
        </p:nvSpPr>
        <p:spPr>
          <a:xfrm>
            <a:off x="689350" y="1567200"/>
            <a:ext cx="9716700" cy="738900"/>
          </a:xfrm>
          <a:prstGeom prst="rect">
            <a:avLst/>
          </a:prstGeom>
          <a:noFill/>
          <a:ln>
            <a:noFill/>
          </a:ln>
        </p:spPr>
        <p:txBody>
          <a:bodyPr anchorCtr="0" anchor="t" bIns="91425" lIns="91425" spcFirstLastPara="1" rIns="91425" wrap="square" tIns="91425">
            <a:spAutoFit/>
          </a:bodyPr>
          <a:lstStyle/>
          <a:p>
            <a:pPr indent="0" lvl="0" marL="1828800" rtl="0" algn="l">
              <a:spcBef>
                <a:spcPts val="0"/>
              </a:spcBef>
              <a:spcAft>
                <a:spcPts val="0"/>
              </a:spcAft>
              <a:buNone/>
            </a:pPr>
            <a:r>
              <a:rPr b="1" lang="es-AR" sz="3600">
                <a:latin typeface="Calibri"/>
                <a:ea typeface="Calibri"/>
                <a:cs typeface="Calibri"/>
                <a:sym typeface="Calibri"/>
              </a:rPr>
              <a:t>4</a:t>
            </a:r>
            <a:r>
              <a:rPr b="1" lang="es-AR" sz="3600">
                <a:latin typeface="Calibri"/>
                <a:ea typeface="Calibri"/>
                <a:cs typeface="Calibri"/>
                <a:sym typeface="Calibri"/>
              </a:rPr>
              <a:t>) R2 y R2</a:t>
            </a:r>
            <a:endParaRPr b="1" sz="3600">
              <a:latin typeface="Calibri"/>
              <a:ea typeface="Calibri"/>
              <a:cs typeface="Calibri"/>
              <a:sym typeface="Calibri"/>
            </a:endParaRPr>
          </a:p>
        </p:txBody>
      </p:sp>
      <p:sp>
        <p:nvSpPr>
          <p:cNvPr id="169" name="Google Shape;169;ge0b2d8582e_0_17"/>
          <p:cNvSpPr txBox="1"/>
          <p:nvPr/>
        </p:nvSpPr>
        <p:spPr>
          <a:xfrm>
            <a:off x="2357050" y="2996450"/>
            <a:ext cx="8049000" cy="3401700"/>
          </a:xfrm>
          <a:prstGeom prst="rect">
            <a:avLst/>
          </a:prstGeom>
          <a:noFill/>
          <a:ln>
            <a:noFill/>
          </a:ln>
        </p:spPr>
        <p:txBody>
          <a:bodyPr anchorCtr="0" anchor="t" bIns="91425" lIns="91425" spcFirstLastPara="1" rIns="91425" wrap="square" tIns="91425">
            <a:spAutoFit/>
          </a:bodyPr>
          <a:lstStyle/>
          <a:p>
            <a:pPr indent="-349250" lvl="0" marL="457200" rtl="0" algn="l">
              <a:spcBef>
                <a:spcPts val="0"/>
              </a:spcBef>
              <a:spcAft>
                <a:spcPts val="0"/>
              </a:spcAft>
              <a:buSzPts val="1900"/>
              <a:buFont typeface="Calibri"/>
              <a:buChar char="●"/>
            </a:pPr>
            <a:r>
              <a:rPr lang="es-AR" sz="1900">
                <a:latin typeface="Calibri"/>
                <a:ea typeface="Calibri"/>
                <a:cs typeface="Calibri"/>
                <a:sym typeface="Calibri"/>
              </a:rPr>
              <a:t>Representa la proporción de la varianza en la variable target. </a:t>
            </a:r>
            <a:endParaRPr sz="1900">
              <a:latin typeface="Calibri"/>
              <a:ea typeface="Calibri"/>
              <a:cs typeface="Calibri"/>
              <a:sym typeface="Calibri"/>
            </a:endParaRPr>
          </a:p>
          <a:p>
            <a:pPr indent="-349250" lvl="0" marL="457200" rtl="0" algn="l">
              <a:spcBef>
                <a:spcPts val="0"/>
              </a:spcBef>
              <a:spcAft>
                <a:spcPts val="0"/>
              </a:spcAft>
              <a:buSzPts val="1900"/>
              <a:buFont typeface="Calibri"/>
              <a:buChar char="●"/>
            </a:pPr>
            <a:r>
              <a:rPr lang="es-AR" sz="1900">
                <a:latin typeface="Calibri"/>
                <a:ea typeface="Calibri"/>
                <a:cs typeface="Calibri"/>
                <a:sym typeface="Calibri"/>
              </a:rPr>
              <a:t>Siempre es menor a 1. Mientras más alto es su valor, mejor es nuestro regresor.</a:t>
            </a:r>
            <a:endParaRPr sz="1900">
              <a:latin typeface="Calibri"/>
              <a:ea typeface="Calibri"/>
              <a:cs typeface="Calibri"/>
              <a:sym typeface="Calibri"/>
            </a:endParaRPr>
          </a:p>
          <a:p>
            <a:pPr indent="-349250" lvl="0" marL="457200" rtl="0" algn="l">
              <a:spcBef>
                <a:spcPts val="0"/>
              </a:spcBef>
              <a:spcAft>
                <a:spcPts val="0"/>
              </a:spcAft>
              <a:buSzPts val="1900"/>
              <a:buFont typeface="Calibri"/>
              <a:buChar char="●"/>
            </a:pPr>
            <a:r>
              <a:rPr lang="es-AR" sz="1900">
                <a:latin typeface="Calibri"/>
                <a:ea typeface="Calibri"/>
                <a:cs typeface="Calibri"/>
                <a:sym typeface="Calibri"/>
              </a:rPr>
              <a:t>Se usa cuando quiero saber qué tan bien las variables independientes en el modelo explican la variabilidad de la variable dependiente.</a:t>
            </a:r>
            <a:endParaRPr sz="1900">
              <a:latin typeface="Calibri"/>
              <a:ea typeface="Calibri"/>
              <a:cs typeface="Calibri"/>
              <a:sym typeface="Calibri"/>
            </a:endParaRPr>
          </a:p>
          <a:p>
            <a:pPr indent="-349250" lvl="0" marL="457200" rtl="0" algn="l">
              <a:spcBef>
                <a:spcPts val="0"/>
              </a:spcBef>
              <a:spcAft>
                <a:spcPts val="0"/>
              </a:spcAft>
              <a:buSzPts val="1900"/>
              <a:buFont typeface="Calibri"/>
              <a:buChar char="●"/>
            </a:pPr>
            <a:r>
              <a:rPr lang="es-AR" sz="1900">
                <a:latin typeface="Calibri"/>
                <a:ea typeface="Calibri"/>
                <a:cs typeface="Calibri"/>
                <a:sym typeface="Calibri"/>
              </a:rPr>
              <a:t>Problema: Siempre aumenta cuando le sumo variables predictoras (variables independientes), lo que puede causar redundancia. </a:t>
            </a:r>
            <a:endParaRPr sz="1900">
              <a:latin typeface="Calibri"/>
              <a:ea typeface="Calibri"/>
              <a:cs typeface="Calibri"/>
              <a:sym typeface="Calibri"/>
            </a:endParaRPr>
          </a:p>
          <a:p>
            <a:pPr indent="0" lvl="0" marL="457200" rtl="0" algn="l">
              <a:spcBef>
                <a:spcPts val="0"/>
              </a:spcBef>
              <a:spcAft>
                <a:spcPts val="0"/>
              </a:spcAft>
              <a:buNone/>
            </a:pPr>
            <a:r>
              <a:t/>
            </a:r>
            <a:endParaRPr sz="1900">
              <a:latin typeface="Calibri"/>
              <a:ea typeface="Calibri"/>
              <a:cs typeface="Calibri"/>
              <a:sym typeface="Calibri"/>
            </a:endParaRPr>
          </a:p>
          <a:p>
            <a:pPr indent="0" lvl="0" marL="457200" rtl="0" algn="l">
              <a:spcBef>
                <a:spcPts val="0"/>
              </a:spcBef>
              <a:spcAft>
                <a:spcPts val="0"/>
              </a:spcAft>
              <a:buNone/>
            </a:pPr>
            <a:r>
              <a:t/>
            </a:r>
            <a:endParaRPr sz="1900">
              <a:latin typeface="Calibri"/>
              <a:ea typeface="Calibri"/>
              <a:cs typeface="Calibri"/>
              <a:sym typeface="Calibri"/>
            </a:endParaRPr>
          </a:p>
          <a:p>
            <a:pPr indent="-349250" lvl="0" marL="457200" rtl="0" algn="l">
              <a:spcBef>
                <a:spcPts val="0"/>
              </a:spcBef>
              <a:spcAft>
                <a:spcPts val="0"/>
              </a:spcAft>
              <a:buSzPts val="1900"/>
              <a:buFont typeface="Calibri"/>
              <a:buChar char="●"/>
            </a:pPr>
            <a:r>
              <a:rPr lang="es-AR" sz="1900">
                <a:latin typeface="Calibri"/>
                <a:ea typeface="Calibri"/>
                <a:cs typeface="Calibri"/>
                <a:sym typeface="Calibri"/>
              </a:rPr>
              <a:t>Resuelve el problema del r2 porque disminuye si el aumento de r2 de la variable adicional no es lo suficientemente significativo.</a:t>
            </a:r>
            <a:endParaRPr sz="1900">
              <a:latin typeface="Calibri"/>
              <a:ea typeface="Calibri"/>
              <a:cs typeface="Calibri"/>
              <a:sym typeface="Calibri"/>
            </a:endParaRPr>
          </a:p>
        </p:txBody>
      </p:sp>
      <p:sp>
        <p:nvSpPr>
          <p:cNvPr id="170" name="Google Shape;170;ge0b2d8582e_0_17"/>
          <p:cNvSpPr txBox="1"/>
          <p:nvPr/>
        </p:nvSpPr>
        <p:spPr>
          <a:xfrm>
            <a:off x="4450825" y="1654975"/>
            <a:ext cx="376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AR">
                <a:latin typeface="Calibri"/>
                <a:ea typeface="Calibri"/>
                <a:cs typeface="Calibri"/>
                <a:sym typeface="Calibri"/>
              </a:rPr>
              <a:t>2</a:t>
            </a:r>
            <a:endParaRPr b="1">
              <a:latin typeface="Calibri"/>
              <a:ea typeface="Calibri"/>
              <a:cs typeface="Calibri"/>
              <a:sym typeface="Calibri"/>
            </a:endParaRPr>
          </a:p>
        </p:txBody>
      </p:sp>
      <p:sp>
        <p:nvSpPr>
          <p:cNvPr id="171" name="Google Shape;171;ge0b2d8582e_0_17"/>
          <p:cNvSpPr txBox="1"/>
          <p:nvPr/>
        </p:nvSpPr>
        <p:spPr>
          <a:xfrm>
            <a:off x="2469875" y="2570200"/>
            <a:ext cx="6519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AR" sz="1600">
                <a:latin typeface="Calibri"/>
                <a:ea typeface="Calibri"/>
                <a:cs typeface="Calibri"/>
                <a:sym typeface="Calibri"/>
              </a:rPr>
              <a:t>R2</a:t>
            </a:r>
            <a:endParaRPr b="1" sz="1600">
              <a:latin typeface="Calibri"/>
              <a:ea typeface="Calibri"/>
              <a:cs typeface="Calibri"/>
              <a:sym typeface="Calibri"/>
            </a:endParaRPr>
          </a:p>
        </p:txBody>
      </p:sp>
      <p:sp>
        <p:nvSpPr>
          <p:cNvPr id="172" name="Google Shape;172;ge0b2d8582e_0_17"/>
          <p:cNvSpPr txBox="1"/>
          <p:nvPr/>
        </p:nvSpPr>
        <p:spPr>
          <a:xfrm>
            <a:off x="2469875" y="5192500"/>
            <a:ext cx="6519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AR" sz="1600">
                <a:latin typeface="Calibri"/>
                <a:ea typeface="Calibri"/>
                <a:cs typeface="Calibri"/>
                <a:sym typeface="Calibri"/>
              </a:rPr>
              <a:t>R2</a:t>
            </a:r>
            <a:endParaRPr b="1" sz="1600">
              <a:latin typeface="Calibri"/>
              <a:ea typeface="Calibri"/>
              <a:cs typeface="Calibri"/>
              <a:sym typeface="Calibri"/>
            </a:endParaRPr>
          </a:p>
        </p:txBody>
      </p:sp>
      <p:sp>
        <p:nvSpPr>
          <p:cNvPr id="173" name="Google Shape;173;ge0b2d8582e_0_17"/>
          <p:cNvSpPr txBox="1"/>
          <p:nvPr/>
        </p:nvSpPr>
        <p:spPr>
          <a:xfrm>
            <a:off x="2745575" y="5192500"/>
            <a:ext cx="376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AR">
                <a:latin typeface="Calibri"/>
                <a:ea typeface="Calibri"/>
                <a:cs typeface="Calibri"/>
                <a:sym typeface="Calibri"/>
              </a:rPr>
              <a:t>2</a:t>
            </a:r>
            <a:endParaRPr b="1">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7" name="Shape 177"/>
        <p:cNvGrpSpPr/>
        <p:nvPr/>
      </p:nvGrpSpPr>
      <p:grpSpPr>
        <a:xfrm>
          <a:off x="0" y="0"/>
          <a:ext cx="0" cy="0"/>
          <a:chOff x="0" y="0"/>
          <a:chExt cx="0" cy="0"/>
        </a:xfrm>
      </p:grpSpPr>
      <p:sp>
        <p:nvSpPr>
          <p:cNvPr id="178" name="Google Shape;178;gddc430f195_0_20"/>
          <p:cNvSpPr txBox="1"/>
          <p:nvPr/>
        </p:nvSpPr>
        <p:spPr>
          <a:xfrm>
            <a:off x="1303875" y="1993450"/>
            <a:ext cx="97167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AR" sz="3600">
                <a:latin typeface="Calibri"/>
                <a:ea typeface="Calibri"/>
                <a:cs typeface="Calibri"/>
                <a:sym typeface="Calibri"/>
              </a:rPr>
              <a:t>Métricas para modelos de clasificación</a:t>
            </a:r>
            <a:endParaRPr b="1" sz="3600">
              <a:latin typeface="Calibri"/>
              <a:ea typeface="Calibri"/>
              <a:cs typeface="Calibri"/>
              <a:sym typeface="Calibri"/>
            </a:endParaRPr>
          </a:p>
        </p:txBody>
      </p:sp>
      <p:pic>
        <p:nvPicPr>
          <p:cNvPr id="179" name="Google Shape;179;gddc430f195_0_20"/>
          <p:cNvPicPr preferRelativeResize="0"/>
          <p:nvPr/>
        </p:nvPicPr>
        <p:blipFill>
          <a:blip r:embed="rId4">
            <a:alphaModFix/>
          </a:blip>
          <a:stretch>
            <a:fillRect/>
          </a:stretch>
        </p:blipFill>
        <p:spPr>
          <a:xfrm>
            <a:off x="4298713" y="2978525"/>
            <a:ext cx="3594574" cy="26899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3" name="Shape 183"/>
        <p:cNvGrpSpPr/>
        <p:nvPr/>
      </p:nvGrpSpPr>
      <p:grpSpPr>
        <a:xfrm>
          <a:off x="0" y="0"/>
          <a:ext cx="0" cy="0"/>
          <a:chOff x="0" y="0"/>
          <a:chExt cx="0" cy="0"/>
        </a:xfrm>
      </p:grpSpPr>
      <p:sp>
        <p:nvSpPr>
          <p:cNvPr id="184" name="Google Shape;184;ge0b2d8582e_0_36"/>
          <p:cNvSpPr txBox="1"/>
          <p:nvPr/>
        </p:nvSpPr>
        <p:spPr>
          <a:xfrm>
            <a:off x="1237650" y="1823575"/>
            <a:ext cx="9716700" cy="1293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AR" sz="3600">
                <a:latin typeface="Calibri"/>
                <a:ea typeface="Calibri"/>
                <a:cs typeface="Calibri"/>
                <a:sym typeface="Calibri"/>
              </a:rPr>
              <a:t>Haremos foco en evaluación de problemas de clasificación binarios*:</a:t>
            </a:r>
            <a:endParaRPr b="1" sz="3600">
              <a:latin typeface="Calibri"/>
              <a:ea typeface="Calibri"/>
              <a:cs typeface="Calibri"/>
              <a:sym typeface="Calibri"/>
            </a:endParaRPr>
          </a:p>
        </p:txBody>
      </p:sp>
      <p:sp>
        <p:nvSpPr>
          <p:cNvPr id="185" name="Google Shape;185;ge0b2d8582e_0_36"/>
          <p:cNvSpPr txBox="1"/>
          <p:nvPr/>
        </p:nvSpPr>
        <p:spPr>
          <a:xfrm>
            <a:off x="4400675" y="1968400"/>
            <a:ext cx="376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a:latin typeface="Calibri"/>
              <a:ea typeface="Calibri"/>
              <a:cs typeface="Calibri"/>
              <a:sym typeface="Calibri"/>
            </a:endParaRPr>
          </a:p>
        </p:txBody>
      </p:sp>
      <p:sp>
        <p:nvSpPr>
          <p:cNvPr id="186" name="Google Shape;186;ge0b2d8582e_0_36"/>
          <p:cNvSpPr txBox="1"/>
          <p:nvPr/>
        </p:nvSpPr>
        <p:spPr>
          <a:xfrm>
            <a:off x="2419725" y="2883625"/>
            <a:ext cx="6519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1600">
              <a:latin typeface="Calibri"/>
              <a:ea typeface="Calibri"/>
              <a:cs typeface="Calibri"/>
              <a:sym typeface="Calibri"/>
            </a:endParaRPr>
          </a:p>
        </p:txBody>
      </p:sp>
      <p:sp>
        <p:nvSpPr>
          <p:cNvPr id="187" name="Google Shape;187;ge0b2d8582e_0_36"/>
          <p:cNvSpPr txBox="1"/>
          <p:nvPr/>
        </p:nvSpPr>
        <p:spPr>
          <a:xfrm>
            <a:off x="2419725" y="4891575"/>
            <a:ext cx="6519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1600">
              <a:latin typeface="Calibri"/>
              <a:ea typeface="Calibri"/>
              <a:cs typeface="Calibri"/>
              <a:sym typeface="Calibri"/>
            </a:endParaRPr>
          </a:p>
        </p:txBody>
      </p:sp>
      <p:sp>
        <p:nvSpPr>
          <p:cNvPr id="188" name="Google Shape;188;ge0b2d8582e_0_36"/>
          <p:cNvSpPr txBox="1"/>
          <p:nvPr/>
        </p:nvSpPr>
        <p:spPr>
          <a:xfrm>
            <a:off x="2783325" y="3390600"/>
            <a:ext cx="6732600" cy="1139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lang="es-AR" sz="2400">
                <a:solidFill>
                  <a:schemeClr val="dk1"/>
                </a:solidFill>
                <a:latin typeface="Calibri"/>
                <a:ea typeface="Calibri"/>
                <a:cs typeface="Calibri"/>
                <a:sym typeface="Calibri"/>
              </a:rPr>
              <a:t>Separar los elementos de un conjunto en </a:t>
            </a:r>
            <a:r>
              <a:rPr b="1" lang="es-AR" sz="2400">
                <a:solidFill>
                  <a:schemeClr val="dk1"/>
                </a:solidFill>
                <a:latin typeface="Calibri"/>
                <a:ea typeface="Calibri"/>
                <a:cs typeface="Calibri"/>
                <a:sym typeface="Calibri"/>
              </a:rPr>
              <a:t>dos grupos</a:t>
            </a:r>
            <a:r>
              <a:rPr lang="es-AR" sz="2400">
                <a:solidFill>
                  <a:schemeClr val="dk1"/>
                </a:solidFill>
                <a:latin typeface="Calibri"/>
                <a:ea typeface="Calibri"/>
                <a:cs typeface="Calibri"/>
                <a:sym typeface="Calibri"/>
              </a:rPr>
              <a:t> bajo cierta/s regla/s de clasificación.</a:t>
            </a:r>
            <a:endParaRPr sz="2400">
              <a:solidFill>
                <a:schemeClr val="dk1"/>
              </a:solidFill>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2" name="Shape 192"/>
        <p:cNvGrpSpPr/>
        <p:nvPr/>
      </p:nvGrpSpPr>
      <p:grpSpPr>
        <a:xfrm>
          <a:off x="0" y="0"/>
          <a:ext cx="0" cy="0"/>
          <a:chOff x="0" y="0"/>
          <a:chExt cx="0" cy="0"/>
        </a:xfrm>
      </p:grpSpPr>
      <p:sp>
        <p:nvSpPr>
          <p:cNvPr id="193" name="Google Shape;193;ge0b2d8582e_0_61"/>
          <p:cNvSpPr txBox="1"/>
          <p:nvPr/>
        </p:nvSpPr>
        <p:spPr>
          <a:xfrm>
            <a:off x="1237650" y="1334600"/>
            <a:ext cx="97167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AR" sz="3600">
                <a:latin typeface="Calibri"/>
                <a:ea typeface="Calibri"/>
                <a:cs typeface="Calibri"/>
                <a:sym typeface="Calibri"/>
              </a:rPr>
              <a:t>Ejemplo: Diagnóstico médico</a:t>
            </a:r>
            <a:endParaRPr b="1" sz="3600">
              <a:latin typeface="Calibri"/>
              <a:ea typeface="Calibri"/>
              <a:cs typeface="Calibri"/>
              <a:sym typeface="Calibri"/>
            </a:endParaRPr>
          </a:p>
        </p:txBody>
      </p:sp>
      <p:sp>
        <p:nvSpPr>
          <p:cNvPr id="194" name="Google Shape;194;ge0b2d8582e_0_61"/>
          <p:cNvSpPr txBox="1"/>
          <p:nvPr/>
        </p:nvSpPr>
        <p:spPr>
          <a:xfrm>
            <a:off x="4400675" y="1968400"/>
            <a:ext cx="376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a:latin typeface="Calibri"/>
              <a:ea typeface="Calibri"/>
              <a:cs typeface="Calibri"/>
              <a:sym typeface="Calibri"/>
            </a:endParaRPr>
          </a:p>
        </p:txBody>
      </p:sp>
      <p:sp>
        <p:nvSpPr>
          <p:cNvPr id="195" name="Google Shape;195;ge0b2d8582e_0_61"/>
          <p:cNvSpPr txBox="1"/>
          <p:nvPr/>
        </p:nvSpPr>
        <p:spPr>
          <a:xfrm>
            <a:off x="2419725" y="2883625"/>
            <a:ext cx="6519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1600">
              <a:latin typeface="Calibri"/>
              <a:ea typeface="Calibri"/>
              <a:cs typeface="Calibri"/>
              <a:sym typeface="Calibri"/>
            </a:endParaRPr>
          </a:p>
        </p:txBody>
      </p:sp>
      <p:sp>
        <p:nvSpPr>
          <p:cNvPr id="196" name="Google Shape;196;ge0b2d8582e_0_61"/>
          <p:cNvSpPr txBox="1"/>
          <p:nvPr/>
        </p:nvSpPr>
        <p:spPr>
          <a:xfrm>
            <a:off x="2419725" y="4891575"/>
            <a:ext cx="6519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1600">
              <a:latin typeface="Calibri"/>
              <a:ea typeface="Calibri"/>
              <a:cs typeface="Calibri"/>
              <a:sym typeface="Calibri"/>
            </a:endParaRPr>
          </a:p>
        </p:txBody>
      </p:sp>
      <p:sp>
        <p:nvSpPr>
          <p:cNvPr id="197" name="Google Shape;197;ge0b2d8582e_0_61"/>
          <p:cNvSpPr txBox="1"/>
          <p:nvPr/>
        </p:nvSpPr>
        <p:spPr>
          <a:xfrm>
            <a:off x="2729700" y="2148750"/>
            <a:ext cx="6732600" cy="4094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AR" sz="2400">
                <a:solidFill>
                  <a:schemeClr val="dk1"/>
                </a:solidFill>
                <a:latin typeface="Calibri"/>
                <a:ea typeface="Calibri"/>
                <a:cs typeface="Calibri"/>
                <a:sym typeface="Calibri"/>
              </a:rPr>
              <a:t>¿Qué puede pasar?</a:t>
            </a:r>
            <a:endParaRPr sz="2400">
              <a:solidFill>
                <a:schemeClr val="dk1"/>
              </a:solidFill>
              <a:latin typeface="Calibri"/>
              <a:ea typeface="Calibri"/>
              <a:cs typeface="Calibri"/>
              <a:sym typeface="Calibri"/>
            </a:endParaRPr>
          </a:p>
          <a:p>
            <a:pPr indent="0" lvl="0" marL="0" rtl="0" algn="ctr">
              <a:spcBef>
                <a:spcPts val="0"/>
              </a:spcBef>
              <a:spcAft>
                <a:spcPts val="0"/>
              </a:spcAft>
              <a:buNone/>
            </a:pPr>
            <a:r>
              <a:t/>
            </a:r>
            <a:endParaRPr sz="2400">
              <a:solidFill>
                <a:schemeClr val="dk1"/>
              </a:solidFill>
              <a:latin typeface="Calibri"/>
              <a:ea typeface="Calibri"/>
              <a:cs typeface="Calibri"/>
              <a:sym typeface="Calibri"/>
            </a:endParaRPr>
          </a:p>
          <a:p>
            <a:pPr indent="0" lvl="0" marL="0" rtl="0" algn="ctr">
              <a:spcBef>
                <a:spcPts val="0"/>
              </a:spcBef>
              <a:spcAft>
                <a:spcPts val="0"/>
              </a:spcAft>
              <a:buNone/>
            </a:pPr>
            <a:r>
              <a:rPr lang="es-AR" sz="2400" u="sng">
                <a:solidFill>
                  <a:schemeClr val="dk1"/>
                </a:solidFill>
                <a:latin typeface="Calibri"/>
                <a:ea typeface="Calibri"/>
                <a:cs typeface="Calibri"/>
                <a:sym typeface="Calibri"/>
              </a:rPr>
              <a:t>Situación 1</a:t>
            </a:r>
            <a:r>
              <a:rPr lang="es-AR" sz="2400">
                <a:solidFill>
                  <a:schemeClr val="dk1"/>
                </a:solidFill>
                <a:latin typeface="Calibri"/>
                <a:ea typeface="Calibri"/>
                <a:cs typeface="Calibri"/>
                <a:sym typeface="Calibri"/>
              </a:rPr>
              <a:t>: Le decimos a alguien enfermo, que está enfermo (Verdadero Positivo)</a:t>
            </a:r>
            <a:endParaRPr sz="2400">
              <a:solidFill>
                <a:schemeClr val="dk1"/>
              </a:solidFill>
              <a:latin typeface="Calibri"/>
              <a:ea typeface="Calibri"/>
              <a:cs typeface="Calibri"/>
              <a:sym typeface="Calibri"/>
            </a:endParaRPr>
          </a:p>
          <a:p>
            <a:pPr indent="0" lvl="0" marL="0" rtl="0" algn="ctr">
              <a:spcBef>
                <a:spcPts val="0"/>
              </a:spcBef>
              <a:spcAft>
                <a:spcPts val="0"/>
              </a:spcAft>
              <a:buNone/>
            </a:pPr>
            <a:r>
              <a:rPr lang="es-AR" sz="2400" u="sng">
                <a:solidFill>
                  <a:schemeClr val="dk1"/>
                </a:solidFill>
                <a:latin typeface="Calibri"/>
                <a:ea typeface="Calibri"/>
                <a:cs typeface="Calibri"/>
                <a:sym typeface="Calibri"/>
              </a:rPr>
              <a:t>Situación 2:</a:t>
            </a:r>
            <a:r>
              <a:rPr lang="es-AR" sz="2400">
                <a:solidFill>
                  <a:schemeClr val="dk1"/>
                </a:solidFill>
                <a:latin typeface="Calibri"/>
                <a:ea typeface="Calibri"/>
                <a:cs typeface="Calibri"/>
                <a:sym typeface="Calibri"/>
              </a:rPr>
              <a:t> Le decimos a alguien que no está enfermo, que no está enfermo (Verdadero Negativo)</a:t>
            </a:r>
            <a:endParaRPr sz="2400">
              <a:solidFill>
                <a:schemeClr val="dk1"/>
              </a:solidFill>
              <a:latin typeface="Calibri"/>
              <a:ea typeface="Calibri"/>
              <a:cs typeface="Calibri"/>
              <a:sym typeface="Calibri"/>
            </a:endParaRPr>
          </a:p>
          <a:p>
            <a:pPr indent="0" lvl="0" marL="0" rtl="0" algn="ctr">
              <a:spcBef>
                <a:spcPts val="0"/>
              </a:spcBef>
              <a:spcAft>
                <a:spcPts val="0"/>
              </a:spcAft>
              <a:buNone/>
            </a:pPr>
            <a:r>
              <a:rPr lang="es-AR" sz="2400" u="sng">
                <a:solidFill>
                  <a:schemeClr val="dk1"/>
                </a:solidFill>
                <a:latin typeface="Calibri"/>
                <a:ea typeface="Calibri"/>
                <a:cs typeface="Calibri"/>
                <a:sym typeface="Calibri"/>
              </a:rPr>
              <a:t>Situación 3:</a:t>
            </a:r>
            <a:r>
              <a:rPr lang="es-AR" sz="2400">
                <a:solidFill>
                  <a:schemeClr val="dk1"/>
                </a:solidFill>
                <a:latin typeface="Calibri"/>
                <a:ea typeface="Calibri"/>
                <a:cs typeface="Calibri"/>
                <a:sym typeface="Calibri"/>
              </a:rPr>
              <a:t> Le decimos a alguien que no está enfermo, que está enfermo (Falso Positivo)</a:t>
            </a:r>
            <a:endParaRPr sz="2400">
              <a:solidFill>
                <a:schemeClr val="dk1"/>
              </a:solidFill>
              <a:latin typeface="Calibri"/>
              <a:ea typeface="Calibri"/>
              <a:cs typeface="Calibri"/>
              <a:sym typeface="Calibri"/>
            </a:endParaRPr>
          </a:p>
          <a:p>
            <a:pPr indent="0" lvl="0" marL="0" rtl="0" algn="ctr">
              <a:spcBef>
                <a:spcPts val="0"/>
              </a:spcBef>
              <a:spcAft>
                <a:spcPts val="0"/>
              </a:spcAft>
              <a:buNone/>
            </a:pPr>
            <a:r>
              <a:rPr lang="es-AR" sz="2400" u="sng">
                <a:solidFill>
                  <a:schemeClr val="dk1"/>
                </a:solidFill>
                <a:latin typeface="Calibri"/>
                <a:ea typeface="Calibri"/>
                <a:cs typeface="Calibri"/>
                <a:sym typeface="Calibri"/>
              </a:rPr>
              <a:t>Situación 4</a:t>
            </a:r>
            <a:r>
              <a:rPr lang="es-AR" sz="2400">
                <a:solidFill>
                  <a:schemeClr val="dk1"/>
                </a:solidFill>
                <a:latin typeface="Calibri"/>
                <a:ea typeface="Calibri"/>
                <a:cs typeface="Calibri"/>
                <a:sym typeface="Calibri"/>
              </a:rPr>
              <a:t>: Le decimos a alguien que está enfermo, que no está enfermo (Falso Negativo) </a:t>
            </a:r>
            <a:endParaRPr sz="2400">
              <a:solidFill>
                <a:schemeClr val="dk1"/>
              </a:solidFill>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01" name="Shape 201"/>
        <p:cNvGrpSpPr/>
        <p:nvPr/>
      </p:nvGrpSpPr>
      <p:grpSpPr>
        <a:xfrm>
          <a:off x="0" y="0"/>
          <a:ext cx="0" cy="0"/>
          <a:chOff x="0" y="0"/>
          <a:chExt cx="0" cy="0"/>
        </a:xfrm>
      </p:grpSpPr>
      <p:sp>
        <p:nvSpPr>
          <p:cNvPr id="202" name="Google Shape;202;ge0b2d8582e_0_69"/>
          <p:cNvSpPr txBox="1"/>
          <p:nvPr/>
        </p:nvSpPr>
        <p:spPr>
          <a:xfrm>
            <a:off x="1237650" y="1823575"/>
            <a:ext cx="9716700" cy="738900"/>
          </a:xfrm>
          <a:prstGeom prst="rect">
            <a:avLst/>
          </a:prstGeom>
          <a:noFill/>
          <a:ln>
            <a:noFill/>
          </a:ln>
        </p:spPr>
        <p:txBody>
          <a:bodyPr anchorCtr="0" anchor="t" bIns="91425" lIns="91425" spcFirstLastPara="1" rIns="91425" wrap="square" tIns="91425">
            <a:spAutoFit/>
          </a:bodyPr>
          <a:lstStyle/>
          <a:p>
            <a:pPr indent="-457200" lvl="0" marL="457200" rtl="0" algn="ctr">
              <a:spcBef>
                <a:spcPts val="0"/>
              </a:spcBef>
              <a:spcAft>
                <a:spcPts val="0"/>
              </a:spcAft>
              <a:buSzPts val="3600"/>
              <a:buFont typeface="Calibri"/>
              <a:buAutoNum type="arabicParenR"/>
            </a:pPr>
            <a:r>
              <a:rPr b="1" lang="es-AR" sz="3600">
                <a:latin typeface="Calibri"/>
                <a:ea typeface="Calibri"/>
                <a:cs typeface="Calibri"/>
                <a:sym typeface="Calibri"/>
              </a:rPr>
              <a:t>Matriz de Confusión</a:t>
            </a:r>
            <a:endParaRPr b="1" sz="3600">
              <a:latin typeface="Calibri"/>
              <a:ea typeface="Calibri"/>
              <a:cs typeface="Calibri"/>
              <a:sym typeface="Calibri"/>
            </a:endParaRPr>
          </a:p>
        </p:txBody>
      </p:sp>
      <p:sp>
        <p:nvSpPr>
          <p:cNvPr id="203" name="Google Shape;203;ge0b2d8582e_0_69"/>
          <p:cNvSpPr txBox="1"/>
          <p:nvPr/>
        </p:nvSpPr>
        <p:spPr>
          <a:xfrm>
            <a:off x="4400675" y="1968400"/>
            <a:ext cx="376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a:latin typeface="Calibri"/>
              <a:ea typeface="Calibri"/>
              <a:cs typeface="Calibri"/>
              <a:sym typeface="Calibri"/>
            </a:endParaRPr>
          </a:p>
        </p:txBody>
      </p:sp>
      <p:sp>
        <p:nvSpPr>
          <p:cNvPr id="204" name="Google Shape;204;ge0b2d8582e_0_69"/>
          <p:cNvSpPr txBox="1"/>
          <p:nvPr/>
        </p:nvSpPr>
        <p:spPr>
          <a:xfrm>
            <a:off x="2419725" y="2883625"/>
            <a:ext cx="6519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1600">
              <a:latin typeface="Calibri"/>
              <a:ea typeface="Calibri"/>
              <a:cs typeface="Calibri"/>
              <a:sym typeface="Calibri"/>
            </a:endParaRPr>
          </a:p>
        </p:txBody>
      </p:sp>
      <p:sp>
        <p:nvSpPr>
          <p:cNvPr id="205" name="Google Shape;205;ge0b2d8582e_0_69"/>
          <p:cNvSpPr txBox="1"/>
          <p:nvPr/>
        </p:nvSpPr>
        <p:spPr>
          <a:xfrm>
            <a:off x="2419725" y="4891575"/>
            <a:ext cx="6519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1600">
              <a:latin typeface="Calibri"/>
              <a:ea typeface="Calibri"/>
              <a:cs typeface="Calibri"/>
              <a:sym typeface="Calibri"/>
            </a:endParaRPr>
          </a:p>
        </p:txBody>
      </p:sp>
      <p:graphicFrame>
        <p:nvGraphicFramePr>
          <p:cNvPr id="206" name="Google Shape;206;ge0b2d8582e_0_69"/>
          <p:cNvGraphicFramePr/>
          <p:nvPr/>
        </p:nvGraphicFramePr>
        <p:xfrm>
          <a:off x="5162700" y="3493975"/>
          <a:ext cx="3000000" cy="3000000"/>
        </p:xfrm>
        <a:graphic>
          <a:graphicData uri="http://schemas.openxmlformats.org/drawingml/2006/table">
            <a:tbl>
              <a:tblPr>
                <a:noFill/>
                <a:tableStyleId>{F15C8E1F-6363-41CC-91C9-F53D8D66E563}</a:tableStyleId>
              </a:tblPr>
              <a:tblGrid>
                <a:gridCol w="832875"/>
                <a:gridCol w="1488425"/>
                <a:gridCol w="1391200"/>
              </a:tblGrid>
              <a:tr h="396200">
                <a:tc>
                  <a:txBody>
                    <a:bodyPr/>
                    <a:lstStyle/>
                    <a:p>
                      <a:pPr indent="0" lvl="0" marL="0" rtl="0" algn="l">
                        <a:spcBef>
                          <a:spcPts val="0"/>
                        </a:spcBef>
                        <a:spcAft>
                          <a:spcPts val="0"/>
                        </a:spcAft>
                        <a:buNone/>
                      </a:pPr>
                      <a:r>
                        <a:t/>
                      </a:r>
                      <a:endParaRPr>
                        <a:latin typeface="Rubik"/>
                        <a:ea typeface="Rubik"/>
                        <a:cs typeface="Rubik"/>
                        <a:sym typeface="Rubik"/>
                      </a:endParaRPr>
                    </a:p>
                  </a:txBody>
                  <a:tcPr marT="91425" marB="91425" marR="91425" marL="91425">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rtl="0" algn="ctr">
                        <a:spcBef>
                          <a:spcPts val="0"/>
                        </a:spcBef>
                        <a:spcAft>
                          <a:spcPts val="0"/>
                        </a:spcAft>
                        <a:buNone/>
                      </a:pPr>
                      <a:r>
                        <a:rPr lang="es-AR">
                          <a:latin typeface="Rubik"/>
                          <a:ea typeface="Rubik"/>
                          <a:cs typeface="Rubik"/>
                          <a:sym typeface="Rubik"/>
                        </a:rPr>
                        <a:t>Clase 1</a:t>
                      </a:r>
                      <a:endParaRPr>
                        <a:latin typeface="Rubik"/>
                        <a:ea typeface="Rubik"/>
                        <a:cs typeface="Rubik"/>
                        <a:sym typeface="Rubik"/>
                      </a:endParaRPr>
                    </a:p>
                  </a:txBody>
                  <a:tcPr marT="91425" marB="91425" marR="91425" marL="91425">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rtl="0" algn="ctr">
                        <a:spcBef>
                          <a:spcPts val="0"/>
                        </a:spcBef>
                        <a:spcAft>
                          <a:spcPts val="0"/>
                        </a:spcAft>
                        <a:buNone/>
                      </a:pPr>
                      <a:r>
                        <a:rPr lang="es-AR">
                          <a:latin typeface="Rubik"/>
                          <a:ea typeface="Rubik"/>
                          <a:cs typeface="Rubik"/>
                          <a:sym typeface="Rubik"/>
                        </a:rPr>
                        <a:t>Clase 2</a:t>
                      </a:r>
                      <a:endParaRPr>
                        <a:latin typeface="Rubik"/>
                        <a:ea typeface="Rubik"/>
                        <a:cs typeface="Rubik"/>
                        <a:sym typeface="Rubik"/>
                      </a:endParaRPr>
                    </a:p>
                  </a:txBody>
                  <a:tcPr marT="91425" marB="91425" marR="91425" marL="91425">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r>
              <a:tr h="381000">
                <a:tc>
                  <a:txBody>
                    <a:bodyPr/>
                    <a:lstStyle/>
                    <a:p>
                      <a:pPr indent="0" lvl="0" marL="0" rtl="0" algn="l">
                        <a:spcBef>
                          <a:spcPts val="0"/>
                        </a:spcBef>
                        <a:spcAft>
                          <a:spcPts val="0"/>
                        </a:spcAft>
                        <a:buNone/>
                      </a:pPr>
                      <a:r>
                        <a:rPr lang="es-AR">
                          <a:latin typeface="Rubik"/>
                          <a:ea typeface="Rubik"/>
                          <a:cs typeface="Rubik"/>
                          <a:sym typeface="Rubik"/>
                        </a:rPr>
                        <a:t>Clase 1</a:t>
                      </a:r>
                      <a:endParaRPr>
                        <a:latin typeface="Rubik"/>
                        <a:ea typeface="Rubik"/>
                        <a:cs typeface="Rubik"/>
                        <a:sym typeface="Rubik"/>
                      </a:endParaRPr>
                    </a:p>
                  </a:txBody>
                  <a:tcPr marT="91425" marB="91425" marR="91425" marL="91425">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rtl="0" algn="ctr">
                        <a:spcBef>
                          <a:spcPts val="0"/>
                        </a:spcBef>
                        <a:spcAft>
                          <a:spcPts val="0"/>
                        </a:spcAft>
                        <a:buNone/>
                      </a:pPr>
                      <a:r>
                        <a:rPr lang="es-AR" sz="1000">
                          <a:latin typeface="Rubik"/>
                          <a:ea typeface="Rubik"/>
                          <a:cs typeface="Rubik"/>
                          <a:sym typeface="Rubik"/>
                        </a:rPr>
                        <a:t>Elementos de la clase 1 correctamente identificados</a:t>
                      </a:r>
                      <a:endParaRPr baseline="-25000" sz="1000">
                        <a:latin typeface="Rubik"/>
                        <a:ea typeface="Rubik"/>
                        <a:cs typeface="Rubik"/>
                        <a:sym typeface="Rubik"/>
                      </a:endParaRPr>
                    </a:p>
                  </a:txBody>
                  <a:tcPr marT="91425" marB="91425" marR="91425" marL="91425">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rtl="0" algn="ctr">
                        <a:spcBef>
                          <a:spcPts val="0"/>
                        </a:spcBef>
                        <a:spcAft>
                          <a:spcPts val="0"/>
                        </a:spcAft>
                        <a:buClr>
                          <a:srgbClr val="1A9988"/>
                        </a:buClr>
                        <a:buSzPts val="1100"/>
                        <a:buFont typeface="Arial"/>
                        <a:buNone/>
                      </a:pPr>
                      <a:r>
                        <a:rPr lang="es-AR" sz="1000">
                          <a:solidFill>
                            <a:srgbClr val="CC0000"/>
                          </a:solidFill>
                          <a:latin typeface="Rubik"/>
                          <a:ea typeface="Rubik"/>
                          <a:cs typeface="Rubik"/>
                          <a:sym typeface="Rubik"/>
                        </a:rPr>
                        <a:t>Elementos de la clase 1 identificados como clase 2</a:t>
                      </a:r>
                      <a:endParaRPr baseline="-25000" sz="1000">
                        <a:solidFill>
                          <a:srgbClr val="CC0000"/>
                        </a:solidFill>
                        <a:latin typeface="Rubik"/>
                        <a:ea typeface="Rubik"/>
                        <a:cs typeface="Rubik"/>
                        <a:sym typeface="Rubik"/>
                      </a:endParaRPr>
                    </a:p>
                  </a:txBody>
                  <a:tcPr marT="91425" marB="91425" marR="91425" marL="91425">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r>
              <a:tr h="381000">
                <a:tc>
                  <a:txBody>
                    <a:bodyPr/>
                    <a:lstStyle/>
                    <a:p>
                      <a:pPr indent="0" lvl="0" marL="0" rtl="0" algn="l">
                        <a:spcBef>
                          <a:spcPts val="0"/>
                        </a:spcBef>
                        <a:spcAft>
                          <a:spcPts val="0"/>
                        </a:spcAft>
                        <a:buNone/>
                      </a:pPr>
                      <a:r>
                        <a:rPr lang="es-AR">
                          <a:latin typeface="Rubik"/>
                          <a:ea typeface="Rubik"/>
                          <a:cs typeface="Rubik"/>
                          <a:sym typeface="Rubik"/>
                        </a:rPr>
                        <a:t>Clase 2</a:t>
                      </a:r>
                      <a:endParaRPr>
                        <a:latin typeface="Rubik"/>
                        <a:ea typeface="Rubik"/>
                        <a:cs typeface="Rubik"/>
                        <a:sym typeface="Rubik"/>
                      </a:endParaRPr>
                    </a:p>
                  </a:txBody>
                  <a:tcPr marT="91425" marB="91425" marR="91425" marL="91425">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rtl="0" algn="ctr">
                        <a:spcBef>
                          <a:spcPts val="0"/>
                        </a:spcBef>
                        <a:spcAft>
                          <a:spcPts val="0"/>
                        </a:spcAft>
                        <a:buClr>
                          <a:srgbClr val="1A9988"/>
                        </a:buClr>
                        <a:buSzPts val="1100"/>
                        <a:buFont typeface="Arial"/>
                        <a:buNone/>
                      </a:pPr>
                      <a:r>
                        <a:rPr lang="es-AR" sz="1000">
                          <a:solidFill>
                            <a:srgbClr val="CC0000"/>
                          </a:solidFill>
                          <a:latin typeface="Rubik"/>
                          <a:ea typeface="Rubik"/>
                          <a:cs typeface="Rubik"/>
                          <a:sym typeface="Rubik"/>
                        </a:rPr>
                        <a:t>Elementos de la clase 2 identificados como clase 1</a:t>
                      </a:r>
                      <a:endParaRPr baseline="-25000" sz="1000">
                        <a:solidFill>
                          <a:srgbClr val="CC0000"/>
                        </a:solidFill>
                        <a:latin typeface="Rubik"/>
                        <a:ea typeface="Rubik"/>
                        <a:cs typeface="Rubik"/>
                        <a:sym typeface="Rubik"/>
                      </a:endParaRPr>
                    </a:p>
                  </a:txBody>
                  <a:tcPr marT="91425" marB="91425" marR="91425" marL="91425">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rtl="0" algn="ctr">
                        <a:spcBef>
                          <a:spcPts val="0"/>
                        </a:spcBef>
                        <a:spcAft>
                          <a:spcPts val="0"/>
                        </a:spcAft>
                        <a:buClr>
                          <a:srgbClr val="1A9988"/>
                        </a:buClr>
                        <a:buSzPts val="1100"/>
                        <a:buFont typeface="Arial"/>
                        <a:buNone/>
                      </a:pPr>
                      <a:r>
                        <a:rPr lang="es-AR" sz="1000">
                          <a:latin typeface="Rubik"/>
                          <a:ea typeface="Rubik"/>
                          <a:cs typeface="Rubik"/>
                          <a:sym typeface="Rubik"/>
                        </a:rPr>
                        <a:t>Elementos de la clase 2 correctamente identificados</a:t>
                      </a:r>
                      <a:endParaRPr baseline="-25000" sz="1000">
                        <a:latin typeface="Rubik"/>
                        <a:ea typeface="Rubik"/>
                        <a:cs typeface="Rubik"/>
                        <a:sym typeface="Rubik"/>
                      </a:endParaRPr>
                    </a:p>
                  </a:txBody>
                  <a:tcPr marT="91425" marB="91425" marR="91425" marL="91425">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r>
            </a:tbl>
          </a:graphicData>
        </a:graphic>
      </p:graphicFrame>
      <p:sp>
        <p:nvSpPr>
          <p:cNvPr id="207" name="Google Shape;207;ge0b2d8582e_0_69"/>
          <p:cNvSpPr txBox="1"/>
          <p:nvPr/>
        </p:nvSpPr>
        <p:spPr>
          <a:xfrm rot="-5400000">
            <a:off x="3901150" y="4123875"/>
            <a:ext cx="1400700" cy="84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AR">
                <a:latin typeface="Rubik"/>
                <a:ea typeface="Rubik"/>
                <a:cs typeface="Rubik"/>
                <a:sym typeface="Rubik"/>
              </a:rPr>
              <a:t>Clase Verdadera</a:t>
            </a:r>
            <a:endParaRPr>
              <a:latin typeface="Rubik"/>
              <a:ea typeface="Rubik"/>
              <a:cs typeface="Rubik"/>
              <a:sym typeface="Rubik"/>
            </a:endParaRPr>
          </a:p>
        </p:txBody>
      </p:sp>
      <p:sp>
        <p:nvSpPr>
          <p:cNvPr id="208" name="Google Shape;208;ge0b2d8582e_0_69"/>
          <p:cNvSpPr txBox="1"/>
          <p:nvPr/>
        </p:nvSpPr>
        <p:spPr>
          <a:xfrm>
            <a:off x="6513850" y="2654300"/>
            <a:ext cx="1845900" cy="450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AR">
                <a:latin typeface="Rubik"/>
                <a:ea typeface="Rubik"/>
                <a:cs typeface="Rubik"/>
                <a:sym typeface="Rubik"/>
              </a:rPr>
              <a:t>Clase Predicha</a:t>
            </a:r>
            <a:endParaRPr>
              <a:latin typeface="Rubik"/>
              <a:ea typeface="Rubik"/>
              <a:cs typeface="Rubik"/>
              <a:sym typeface="Rubik"/>
            </a:endParaRPr>
          </a:p>
        </p:txBody>
      </p:sp>
      <p:sp>
        <p:nvSpPr>
          <p:cNvPr id="209" name="Google Shape;209;ge0b2d8582e_0_69"/>
          <p:cNvSpPr/>
          <p:nvPr/>
        </p:nvSpPr>
        <p:spPr>
          <a:xfrm flipH="1" rot="-5400000">
            <a:off x="7305700" y="2061067"/>
            <a:ext cx="262200" cy="2231100"/>
          </a:xfrm>
          <a:prstGeom prst="leftBrace">
            <a:avLst>
              <a:gd fmla="val 8333" name="adj1"/>
              <a:gd fmla="val 50000" name="adj2"/>
            </a:avLst>
          </a:prstGeom>
          <a:noFill/>
          <a:ln cap="flat" cmpd="sng" w="952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600"/>
          </a:p>
        </p:txBody>
      </p:sp>
      <p:sp>
        <p:nvSpPr>
          <p:cNvPr id="210" name="Google Shape;210;ge0b2d8582e_0_69"/>
          <p:cNvSpPr/>
          <p:nvPr/>
        </p:nvSpPr>
        <p:spPr>
          <a:xfrm>
            <a:off x="4818875" y="3813975"/>
            <a:ext cx="157500" cy="1462500"/>
          </a:xfrm>
          <a:prstGeom prst="leftBrace">
            <a:avLst>
              <a:gd fmla="val 8333" name="adj1"/>
              <a:gd fmla="val 50000" name="adj2"/>
            </a:avLst>
          </a:prstGeom>
          <a:noFill/>
          <a:ln cap="flat" cmpd="sng" w="952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6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blipFill>
          <a:blip r:embed="rId3">
            <a:alphaModFix/>
          </a:blip>
          <a:stretch>
            <a:fillRect/>
          </a:stretch>
        </a:blipFill>
      </p:bgPr>
    </p:bg>
    <p:spTree>
      <p:nvGrpSpPr>
        <p:cNvPr id="214" name="Shape 214"/>
        <p:cNvGrpSpPr/>
        <p:nvPr/>
      </p:nvGrpSpPr>
      <p:grpSpPr>
        <a:xfrm>
          <a:off x="0" y="0"/>
          <a:ext cx="0" cy="0"/>
          <a:chOff x="0" y="0"/>
          <a:chExt cx="0" cy="0"/>
        </a:xfrm>
      </p:grpSpPr>
      <p:sp>
        <p:nvSpPr>
          <p:cNvPr id="215" name="Google Shape;215;ge0b2d8582e_0_89"/>
          <p:cNvSpPr txBox="1"/>
          <p:nvPr/>
        </p:nvSpPr>
        <p:spPr>
          <a:xfrm>
            <a:off x="1237650" y="1823575"/>
            <a:ext cx="9716700" cy="738900"/>
          </a:xfrm>
          <a:prstGeom prst="rect">
            <a:avLst/>
          </a:prstGeom>
          <a:noFill/>
          <a:ln>
            <a:noFill/>
          </a:ln>
        </p:spPr>
        <p:txBody>
          <a:bodyPr anchorCtr="0" anchor="t" bIns="91425" lIns="91425" spcFirstLastPara="1" rIns="91425" wrap="square" tIns="91425">
            <a:spAutoFit/>
          </a:bodyPr>
          <a:lstStyle/>
          <a:p>
            <a:pPr indent="-457200" lvl="0" marL="457200" rtl="0" algn="ctr">
              <a:spcBef>
                <a:spcPts val="0"/>
              </a:spcBef>
              <a:spcAft>
                <a:spcPts val="0"/>
              </a:spcAft>
              <a:buSzPts val="3600"/>
              <a:buFont typeface="Calibri"/>
              <a:buAutoNum type="arabicParenR"/>
            </a:pPr>
            <a:r>
              <a:rPr b="1" lang="es-AR" sz="3600">
                <a:latin typeface="Calibri"/>
                <a:ea typeface="Calibri"/>
                <a:cs typeface="Calibri"/>
                <a:sym typeface="Calibri"/>
              </a:rPr>
              <a:t>Matriz de Confusión</a:t>
            </a:r>
            <a:endParaRPr b="1" sz="3600">
              <a:latin typeface="Calibri"/>
              <a:ea typeface="Calibri"/>
              <a:cs typeface="Calibri"/>
              <a:sym typeface="Calibri"/>
            </a:endParaRPr>
          </a:p>
        </p:txBody>
      </p:sp>
      <p:sp>
        <p:nvSpPr>
          <p:cNvPr id="216" name="Google Shape;216;ge0b2d8582e_0_89"/>
          <p:cNvSpPr txBox="1"/>
          <p:nvPr/>
        </p:nvSpPr>
        <p:spPr>
          <a:xfrm>
            <a:off x="2419725" y="2883625"/>
            <a:ext cx="6519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1600">
              <a:latin typeface="Calibri"/>
              <a:ea typeface="Calibri"/>
              <a:cs typeface="Calibri"/>
              <a:sym typeface="Calibri"/>
            </a:endParaRPr>
          </a:p>
        </p:txBody>
      </p:sp>
      <p:sp>
        <p:nvSpPr>
          <p:cNvPr id="217" name="Google Shape;217;ge0b2d8582e_0_89"/>
          <p:cNvSpPr txBox="1"/>
          <p:nvPr/>
        </p:nvSpPr>
        <p:spPr>
          <a:xfrm>
            <a:off x="2419725" y="4891575"/>
            <a:ext cx="6519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1600">
              <a:latin typeface="Calibri"/>
              <a:ea typeface="Calibri"/>
              <a:cs typeface="Calibri"/>
              <a:sym typeface="Calibri"/>
            </a:endParaRPr>
          </a:p>
        </p:txBody>
      </p:sp>
      <p:sp>
        <p:nvSpPr>
          <p:cNvPr id="218" name="Google Shape;218;ge0b2d8582e_0_89"/>
          <p:cNvSpPr txBox="1"/>
          <p:nvPr/>
        </p:nvSpPr>
        <p:spPr>
          <a:xfrm>
            <a:off x="2300600" y="2562475"/>
            <a:ext cx="9334200" cy="2401200"/>
          </a:xfrm>
          <a:prstGeom prst="rect">
            <a:avLst/>
          </a:prstGeom>
          <a:noFill/>
          <a:ln>
            <a:noFill/>
          </a:ln>
        </p:spPr>
        <p:txBody>
          <a:bodyPr anchorCtr="0" anchor="t" bIns="91425" lIns="91425" spcFirstLastPara="1" rIns="91425" wrap="square" tIns="91425">
            <a:spAutoFit/>
          </a:bodyPr>
          <a:lstStyle/>
          <a:p>
            <a:pPr indent="-381000" lvl="0" marL="457200" rtl="0" algn="l">
              <a:spcBef>
                <a:spcPts val="0"/>
              </a:spcBef>
              <a:spcAft>
                <a:spcPts val="0"/>
              </a:spcAft>
              <a:buSzPts val="2400"/>
              <a:buFont typeface="Calibri"/>
              <a:buChar char="●"/>
            </a:pPr>
            <a:r>
              <a:rPr lang="es-AR" sz="2400">
                <a:latin typeface="Calibri"/>
                <a:ea typeface="Calibri"/>
                <a:cs typeface="Calibri"/>
                <a:sym typeface="Calibri"/>
              </a:rPr>
              <a:t>Nos permite identificar dónde se está equivocando nuestro clasificador.</a:t>
            </a:r>
            <a:endParaRPr sz="2400">
              <a:latin typeface="Calibri"/>
              <a:ea typeface="Calibri"/>
              <a:cs typeface="Calibri"/>
              <a:sym typeface="Calibri"/>
            </a:endParaRPr>
          </a:p>
          <a:p>
            <a:pPr indent="-381000" lvl="0" marL="457200" rtl="0" algn="l">
              <a:spcBef>
                <a:spcPts val="0"/>
              </a:spcBef>
              <a:spcAft>
                <a:spcPts val="0"/>
              </a:spcAft>
              <a:buSzPts val="2400"/>
              <a:buFont typeface="Calibri"/>
              <a:buChar char="●"/>
            </a:pPr>
            <a:r>
              <a:rPr lang="es-AR" sz="2400">
                <a:latin typeface="Calibri"/>
                <a:ea typeface="Calibri"/>
                <a:cs typeface="Calibri"/>
                <a:sym typeface="Calibri"/>
              </a:rPr>
              <a:t>La podemos elaborar, gracias a que se trata de un modelo supervisado, en el que conocemos los valores reales.</a:t>
            </a:r>
            <a:endParaRPr sz="2400">
              <a:latin typeface="Calibri"/>
              <a:ea typeface="Calibri"/>
              <a:cs typeface="Calibri"/>
              <a:sym typeface="Calibri"/>
            </a:endParaRPr>
          </a:p>
          <a:p>
            <a:pPr indent="-381000" lvl="0" marL="457200" rtl="0" algn="l">
              <a:spcBef>
                <a:spcPts val="0"/>
              </a:spcBef>
              <a:spcAft>
                <a:spcPts val="0"/>
              </a:spcAft>
              <a:buSzPts val="2400"/>
              <a:buFont typeface="Calibri"/>
              <a:buChar char="●"/>
            </a:pPr>
            <a:r>
              <a:rPr lang="es-AR" sz="2400">
                <a:latin typeface="Calibri"/>
                <a:ea typeface="Calibri"/>
                <a:cs typeface="Calibri"/>
                <a:sym typeface="Calibri"/>
              </a:rPr>
              <a:t>La máxima es que tener 0 para los cuadrantes Falsos positivos y Falsos negativos.</a:t>
            </a:r>
            <a:endParaRPr sz="2400">
              <a:latin typeface="Calibri"/>
              <a:ea typeface="Calibri"/>
              <a:cs typeface="Calibri"/>
              <a:sym typeface="Calibri"/>
            </a:endParaRPr>
          </a:p>
        </p:txBody>
      </p:sp>
      <p:cxnSp>
        <p:nvCxnSpPr>
          <p:cNvPr id="219" name="Google Shape;219;ge0b2d8582e_0_89"/>
          <p:cNvCxnSpPr/>
          <p:nvPr/>
        </p:nvCxnSpPr>
        <p:spPr>
          <a:xfrm>
            <a:off x="4638875" y="5491425"/>
            <a:ext cx="2795700" cy="24900"/>
          </a:xfrm>
          <a:prstGeom prst="straightConnector1">
            <a:avLst/>
          </a:prstGeom>
          <a:noFill/>
          <a:ln cap="flat" cmpd="sng" w="9525">
            <a:solidFill>
              <a:schemeClr val="dk2"/>
            </a:solidFill>
            <a:prstDash val="solid"/>
            <a:round/>
            <a:headEnd len="med" w="med" type="none"/>
            <a:tailEnd len="med" w="med" type="none"/>
          </a:ln>
        </p:spPr>
      </p:cxnSp>
      <p:cxnSp>
        <p:nvCxnSpPr>
          <p:cNvPr id="220" name="Google Shape;220;ge0b2d8582e_0_89"/>
          <p:cNvCxnSpPr/>
          <p:nvPr/>
        </p:nvCxnSpPr>
        <p:spPr>
          <a:xfrm flipH="1">
            <a:off x="6160763" y="4738725"/>
            <a:ext cx="12600" cy="1530300"/>
          </a:xfrm>
          <a:prstGeom prst="straightConnector1">
            <a:avLst/>
          </a:prstGeom>
          <a:noFill/>
          <a:ln cap="flat" cmpd="sng" w="9525">
            <a:solidFill>
              <a:schemeClr val="dk2"/>
            </a:solidFill>
            <a:prstDash val="solid"/>
            <a:round/>
            <a:headEnd len="med" w="med" type="none"/>
            <a:tailEnd len="med" w="med" type="none"/>
          </a:ln>
        </p:spPr>
      </p:cxnSp>
      <p:sp>
        <p:nvSpPr>
          <p:cNvPr id="221" name="Google Shape;221;ge0b2d8582e_0_89"/>
          <p:cNvSpPr txBox="1"/>
          <p:nvPr/>
        </p:nvSpPr>
        <p:spPr>
          <a:xfrm>
            <a:off x="5215600" y="4826925"/>
            <a:ext cx="8526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AR" sz="2000">
                <a:latin typeface="Calibri"/>
                <a:ea typeface="Calibri"/>
                <a:cs typeface="Calibri"/>
                <a:sym typeface="Calibri"/>
              </a:rPr>
              <a:t>TP</a:t>
            </a:r>
            <a:endParaRPr b="1" sz="2000">
              <a:latin typeface="Calibri"/>
              <a:ea typeface="Calibri"/>
              <a:cs typeface="Calibri"/>
              <a:sym typeface="Calibri"/>
            </a:endParaRPr>
          </a:p>
        </p:txBody>
      </p:sp>
      <p:sp>
        <p:nvSpPr>
          <p:cNvPr id="222" name="Google Shape;222;ge0b2d8582e_0_89"/>
          <p:cNvSpPr txBox="1"/>
          <p:nvPr/>
        </p:nvSpPr>
        <p:spPr>
          <a:xfrm>
            <a:off x="6621725" y="5593650"/>
            <a:ext cx="8526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AR" sz="2000">
                <a:latin typeface="Calibri"/>
                <a:ea typeface="Calibri"/>
                <a:cs typeface="Calibri"/>
                <a:sym typeface="Calibri"/>
              </a:rPr>
              <a:t>TN</a:t>
            </a:r>
            <a:endParaRPr b="1" sz="2000">
              <a:latin typeface="Calibri"/>
              <a:ea typeface="Calibri"/>
              <a:cs typeface="Calibri"/>
              <a:sym typeface="Calibri"/>
            </a:endParaRPr>
          </a:p>
        </p:txBody>
      </p:sp>
      <p:sp>
        <p:nvSpPr>
          <p:cNvPr id="223" name="Google Shape;223;ge0b2d8582e_0_89"/>
          <p:cNvSpPr txBox="1"/>
          <p:nvPr/>
        </p:nvSpPr>
        <p:spPr>
          <a:xfrm>
            <a:off x="6435625" y="4849800"/>
            <a:ext cx="8526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AR" sz="2000">
                <a:latin typeface="Calibri"/>
                <a:ea typeface="Calibri"/>
                <a:cs typeface="Calibri"/>
                <a:sym typeface="Calibri"/>
              </a:rPr>
              <a:t>F</a:t>
            </a:r>
            <a:r>
              <a:rPr b="1" lang="es-AR" sz="2000">
                <a:latin typeface="Calibri"/>
                <a:ea typeface="Calibri"/>
                <a:cs typeface="Calibri"/>
                <a:sym typeface="Calibri"/>
              </a:rPr>
              <a:t>P</a:t>
            </a:r>
            <a:endParaRPr b="1" sz="2000">
              <a:latin typeface="Calibri"/>
              <a:ea typeface="Calibri"/>
              <a:cs typeface="Calibri"/>
              <a:sym typeface="Calibri"/>
            </a:endParaRPr>
          </a:p>
        </p:txBody>
      </p:sp>
      <p:sp>
        <p:nvSpPr>
          <p:cNvPr id="224" name="Google Shape;224;ge0b2d8582e_0_89"/>
          <p:cNvSpPr txBox="1"/>
          <p:nvPr/>
        </p:nvSpPr>
        <p:spPr>
          <a:xfrm>
            <a:off x="5045925" y="5593650"/>
            <a:ext cx="8526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AR" sz="2000">
                <a:latin typeface="Calibri"/>
                <a:ea typeface="Calibri"/>
                <a:cs typeface="Calibri"/>
                <a:sym typeface="Calibri"/>
              </a:rPr>
              <a:t>FN</a:t>
            </a:r>
            <a:endParaRPr b="1" sz="2000">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5" name="Shape 95"/>
        <p:cNvGrpSpPr/>
        <p:nvPr/>
      </p:nvGrpSpPr>
      <p:grpSpPr>
        <a:xfrm>
          <a:off x="0" y="0"/>
          <a:ext cx="0" cy="0"/>
          <a:chOff x="0" y="0"/>
          <a:chExt cx="0" cy="0"/>
        </a:xfrm>
      </p:grpSpPr>
      <p:sp>
        <p:nvSpPr>
          <p:cNvPr id="96" name="Google Shape;96;ge3ce0db187_1_5"/>
          <p:cNvSpPr txBox="1"/>
          <p:nvPr/>
        </p:nvSpPr>
        <p:spPr>
          <a:xfrm>
            <a:off x="1303875" y="1993450"/>
            <a:ext cx="97167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b="1" sz="3600">
              <a:latin typeface="Calibri"/>
              <a:ea typeface="Calibri"/>
              <a:cs typeface="Calibri"/>
              <a:sym typeface="Calibri"/>
            </a:endParaRPr>
          </a:p>
        </p:txBody>
      </p:sp>
      <p:pic>
        <p:nvPicPr>
          <p:cNvPr id="97" name="Google Shape;97;ge3ce0db187_1_5"/>
          <p:cNvPicPr preferRelativeResize="0"/>
          <p:nvPr/>
        </p:nvPicPr>
        <p:blipFill>
          <a:blip r:embed="rId4">
            <a:alphaModFix/>
          </a:blip>
          <a:stretch>
            <a:fillRect/>
          </a:stretch>
        </p:blipFill>
        <p:spPr>
          <a:xfrm>
            <a:off x="7561825" y="2143075"/>
            <a:ext cx="3809800" cy="3069725"/>
          </a:xfrm>
          <a:prstGeom prst="rect">
            <a:avLst/>
          </a:prstGeom>
          <a:noFill/>
          <a:ln>
            <a:noFill/>
          </a:ln>
        </p:spPr>
      </p:pic>
      <p:sp>
        <p:nvSpPr>
          <p:cNvPr id="98" name="Google Shape;98;ge3ce0db187_1_5"/>
          <p:cNvSpPr txBox="1"/>
          <p:nvPr/>
        </p:nvSpPr>
        <p:spPr>
          <a:xfrm>
            <a:off x="7968525" y="5391125"/>
            <a:ext cx="2996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AR">
                <a:latin typeface="Calibri"/>
                <a:ea typeface="Calibri"/>
                <a:cs typeface="Calibri"/>
                <a:sym typeface="Calibri"/>
              </a:rPr>
              <a:t>Maria Solans</a:t>
            </a:r>
            <a:r>
              <a:rPr lang="es-AR">
                <a:latin typeface="Calibri"/>
                <a:ea typeface="Calibri"/>
                <a:cs typeface="Calibri"/>
                <a:sym typeface="Calibri"/>
              </a:rPr>
              <a:t>- Lic. en Sociología / Data scientist en Mercado Libre</a:t>
            </a:r>
            <a:endParaRPr>
              <a:latin typeface="Calibri"/>
              <a:ea typeface="Calibri"/>
              <a:cs typeface="Calibri"/>
              <a:sym typeface="Calibri"/>
            </a:endParaRPr>
          </a:p>
        </p:txBody>
      </p:sp>
      <p:sp>
        <p:nvSpPr>
          <p:cNvPr id="99" name="Google Shape;99;ge3ce0db187_1_5"/>
          <p:cNvSpPr txBox="1"/>
          <p:nvPr/>
        </p:nvSpPr>
        <p:spPr>
          <a:xfrm>
            <a:off x="3374525" y="5391125"/>
            <a:ext cx="29964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AR">
                <a:latin typeface="Calibri"/>
                <a:ea typeface="Calibri"/>
                <a:cs typeface="Calibri"/>
                <a:sym typeface="Calibri"/>
              </a:rPr>
              <a:t>Melina Solovey-</a:t>
            </a:r>
            <a:r>
              <a:rPr lang="es-AR">
                <a:latin typeface="Calibri"/>
                <a:ea typeface="Calibri"/>
                <a:cs typeface="Calibri"/>
                <a:sym typeface="Calibri"/>
              </a:rPr>
              <a:t> Ing. en Sistemas / Data scientist and Technical Leader </a:t>
            </a:r>
            <a:endParaRPr>
              <a:latin typeface="Calibri"/>
              <a:ea typeface="Calibri"/>
              <a:cs typeface="Calibri"/>
              <a:sym typeface="Calibri"/>
            </a:endParaRPr>
          </a:p>
          <a:p>
            <a:pPr indent="0" lvl="0" marL="0" rtl="0" algn="l">
              <a:spcBef>
                <a:spcPts val="0"/>
              </a:spcBef>
              <a:spcAft>
                <a:spcPts val="0"/>
              </a:spcAft>
              <a:buNone/>
            </a:pPr>
            <a:r>
              <a:rPr lang="es-AR">
                <a:latin typeface="Calibri"/>
                <a:ea typeface="Calibri"/>
                <a:cs typeface="Calibri"/>
                <a:sym typeface="Calibri"/>
              </a:rPr>
              <a:t>Pi Data Strategy and Consulting</a:t>
            </a:r>
            <a:endParaRPr>
              <a:latin typeface="Calibri"/>
              <a:ea typeface="Calibri"/>
              <a:cs typeface="Calibri"/>
              <a:sym typeface="Calibri"/>
            </a:endParaRPr>
          </a:p>
        </p:txBody>
      </p:sp>
      <p:pic>
        <p:nvPicPr>
          <p:cNvPr id="100" name="Google Shape;100;ge3ce0db187_1_5"/>
          <p:cNvPicPr preferRelativeResize="0"/>
          <p:nvPr/>
        </p:nvPicPr>
        <p:blipFill>
          <a:blip r:embed="rId5">
            <a:alphaModFix/>
          </a:blip>
          <a:stretch>
            <a:fillRect/>
          </a:stretch>
        </p:blipFill>
        <p:spPr>
          <a:xfrm>
            <a:off x="3223775" y="1518575"/>
            <a:ext cx="2976596" cy="382085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blipFill>
          <a:blip r:embed="rId3">
            <a:alphaModFix/>
          </a:blip>
          <a:stretch>
            <a:fillRect/>
          </a:stretch>
        </a:blipFill>
      </p:bgPr>
    </p:bg>
    <p:spTree>
      <p:nvGrpSpPr>
        <p:cNvPr id="228" name="Shape 228"/>
        <p:cNvGrpSpPr/>
        <p:nvPr/>
      </p:nvGrpSpPr>
      <p:grpSpPr>
        <a:xfrm>
          <a:off x="0" y="0"/>
          <a:ext cx="0" cy="0"/>
          <a:chOff x="0" y="0"/>
          <a:chExt cx="0" cy="0"/>
        </a:xfrm>
      </p:grpSpPr>
      <p:sp>
        <p:nvSpPr>
          <p:cNvPr id="229" name="Google Shape;229;ge0b2d8582e_0_199"/>
          <p:cNvSpPr txBox="1"/>
          <p:nvPr/>
        </p:nvSpPr>
        <p:spPr>
          <a:xfrm>
            <a:off x="1237650" y="1823575"/>
            <a:ext cx="9716700" cy="4617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b="1" lang="es-AR" sz="1800">
                <a:latin typeface="Calibri"/>
                <a:ea typeface="Calibri"/>
                <a:cs typeface="Calibri"/>
                <a:sym typeface="Calibri"/>
              </a:rPr>
              <a:t>8 Proporciones básicas que se pueden desarmar en 4 pares complementarios</a:t>
            </a:r>
            <a:endParaRPr b="1" sz="1800">
              <a:latin typeface="Calibri"/>
              <a:ea typeface="Calibri"/>
              <a:cs typeface="Calibri"/>
              <a:sym typeface="Calibri"/>
            </a:endParaRPr>
          </a:p>
        </p:txBody>
      </p:sp>
      <p:sp>
        <p:nvSpPr>
          <p:cNvPr id="230" name="Google Shape;230;ge0b2d8582e_0_199"/>
          <p:cNvSpPr txBox="1"/>
          <p:nvPr/>
        </p:nvSpPr>
        <p:spPr>
          <a:xfrm>
            <a:off x="2419725" y="2883625"/>
            <a:ext cx="6519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1600">
              <a:latin typeface="Calibri"/>
              <a:ea typeface="Calibri"/>
              <a:cs typeface="Calibri"/>
              <a:sym typeface="Calibri"/>
            </a:endParaRPr>
          </a:p>
        </p:txBody>
      </p:sp>
      <p:sp>
        <p:nvSpPr>
          <p:cNvPr id="231" name="Google Shape;231;ge0b2d8582e_0_199"/>
          <p:cNvSpPr txBox="1"/>
          <p:nvPr/>
        </p:nvSpPr>
        <p:spPr>
          <a:xfrm>
            <a:off x="2419725" y="4891575"/>
            <a:ext cx="6519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1600">
              <a:latin typeface="Calibri"/>
              <a:ea typeface="Calibri"/>
              <a:cs typeface="Calibri"/>
              <a:sym typeface="Calibri"/>
            </a:endParaRPr>
          </a:p>
        </p:txBody>
      </p:sp>
      <p:sp>
        <p:nvSpPr>
          <p:cNvPr id="232" name="Google Shape;232;ge0b2d8582e_0_199"/>
          <p:cNvSpPr txBox="1"/>
          <p:nvPr/>
        </p:nvSpPr>
        <p:spPr>
          <a:xfrm>
            <a:off x="2357050" y="2632850"/>
            <a:ext cx="8049000" cy="2804400"/>
          </a:xfrm>
          <a:prstGeom prst="rect">
            <a:avLst/>
          </a:prstGeom>
          <a:noFill/>
          <a:ln>
            <a:noFill/>
          </a:ln>
        </p:spPr>
        <p:txBody>
          <a:bodyPr anchorCtr="0" anchor="t" bIns="91425" lIns="91425" spcFirstLastPara="1" rIns="91425" wrap="square" tIns="91425">
            <a:spAutoFit/>
          </a:bodyPr>
          <a:lstStyle/>
          <a:p>
            <a:pPr indent="0" lvl="0" marL="0" rtl="0" algn="l">
              <a:lnSpc>
                <a:spcPct val="160000"/>
              </a:lnSpc>
              <a:spcBef>
                <a:spcPts val="500"/>
              </a:spcBef>
              <a:spcAft>
                <a:spcPts val="500"/>
              </a:spcAft>
              <a:buClr>
                <a:schemeClr val="dk1"/>
              </a:buClr>
              <a:buSzPts val="1100"/>
              <a:buFont typeface="Arial"/>
              <a:buNone/>
            </a:pPr>
            <a:r>
              <a:rPr lang="es-AR" sz="2300">
                <a:solidFill>
                  <a:srgbClr val="202122"/>
                </a:solidFill>
                <a:latin typeface="Calibri"/>
                <a:ea typeface="Calibri"/>
                <a:cs typeface="Calibri"/>
                <a:sym typeface="Calibri"/>
              </a:rPr>
              <a:t>Se obtienen dividiendo cada uno de los cuatro números por la suma de su fila o columna, lo que da ocho números, a los que se puede hacer referencia genéricamente en la forma "proporción de fila positiva verdadera" o "proporción de columna de falso negativo".</a:t>
            </a:r>
            <a:endParaRPr b="1" sz="2300">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blipFill>
          <a:blip r:embed="rId3">
            <a:alphaModFix/>
          </a:blip>
          <a:stretch>
            <a:fillRect/>
          </a:stretch>
        </a:blipFill>
      </p:bgPr>
    </p:bg>
    <p:spTree>
      <p:nvGrpSpPr>
        <p:cNvPr id="236" name="Shape 236"/>
        <p:cNvGrpSpPr/>
        <p:nvPr/>
      </p:nvGrpSpPr>
      <p:grpSpPr>
        <a:xfrm>
          <a:off x="0" y="0"/>
          <a:ext cx="0" cy="0"/>
          <a:chOff x="0" y="0"/>
          <a:chExt cx="0" cy="0"/>
        </a:xfrm>
      </p:grpSpPr>
      <p:sp>
        <p:nvSpPr>
          <p:cNvPr id="237" name="Google Shape;237;ge0b2d8582e_0_216"/>
          <p:cNvSpPr txBox="1"/>
          <p:nvPr/>
        </p:nvSpPr>
        <p:spPr>
          <a:xfrm>
            <a:off x="1237650" y="1823575"/>
            <a:ext cx="9716700" cy="4617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t/>
            </a:r>
            <a:endParaRPr b="1" sz="1800">
              <a:latin typeface="Calibri"/>
              <a:ea typeface="Calibri"/>
              <a:cs typeface="Calibri"/>
              <a:sym typeface="Calibri"/>
            </a:endParaRPr>
          </a:p>
        </p:txBody>
      </p:sp>
      <p:sp>
        <p:nvSpPr>
          <p:cNvPr id="238" name="Google Shape;238;ge0b2d8582e_0_216"/>
          <p:cNvSpPr txBox="1"/>
          <p:nvPr/>
        </p:nvSpPr>
        <p:spPr>
          <a:xfrm>
            <a:off x="2419725" y="2883625"/>
            <a:ext cx="6519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1600">
              <a:latin typeface="Calibri"/>
              <a:ea typeface="Calibri"/>
              <a:cs typeface="Calibri"/>
              <a:sym typeface="Calibri"/>
            </a:endParaRPr>
          </a:p>
        </p:txBody>
      </p:sp>
      <p:sp>
        <p:nvSpPr>
          <p:cNvPr id="239" name="Google Shape;239;ge0b2d8582e_0_216"/>
          <p:cNvSpPr txBox="1"/>
          <p:nvPr/>
        </p:nvSpPr>
        <p:spPr>
          <a:xfrm>
            <a:off x="2419725" y="4891575"/>
            <a:ext cx="6519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1600">
              <a:latin typeface="Calibri"/>
              <a:ea typeface="Calibri"/>
              <a:cs typeface="Calibri"/>
              <a:sym typeface="Calibri"/>
            </a:endParaRPr>
          </a:p>
        </p:txBody>
      </p:sp>
      <p:sp>
        <p:nvSpPr>
          <p:cNvPr id="240" name="Google Shape;240;ge0b2d8582e_0_216"/>
          <p:cNvSpPr txBox="1"/>
          <p:nvPr/>
        </p:nvSpPr>
        <p:spPr>
          <a:xfrm>
            <a:off x="1868100" y="914875"/>
            <a:ext cx="9277800" cy="5700300"/>
          </a:xfrm>
          <a:prstGeom prst="rect">
            <a:avLst/>
          </a:prstGeom>
          <a:noFill/>
          <a:ln>
            <a:noFill/>
          </a:ln>
        </p:spPr>
        <p:txBody>
          <a:bodyPr anchorCtr="0" anchor="t" bIns="91425" lIns="91425" spcFirstLastPara="1" rIns="91425" wrap="square" tIns="91425">
            <a:spAutoFit/>
          </a:bodyPr>
          <a:lstStyle/>
          <a:p>
            <a:pPr indent="0" lvl="0" marL="0" rtl="0" algn="l">
              <a:lnSpc>
                <a:spcPct val="160000"/>
              </a:lnSpc>
              <a:spcBef>
                <a:spcPts val="500"/>
              </a:spcBef>
              <a:spcAft>
                <a:spcPts val="0"/>
              </a:spcAft>
              <a:buNone/>
            </a:pPr>
            <a:r>
              <a:rPr lang="es-AR" sz="2000">
                <a:solidFill>
                  <a:srgbClr val="202122"/>
                </a:solidFill>
                <a:latin typeface="Calibri"/>
                <a:ea typeface="Calibri"/>
                <a:cs typeface="Calibri"/>
                <a:sym typeface="Calibri"/>
              </a:rPr>
              <a:t>Las proporciones de las columnas son:</a:t>
            </a:r>
            <a:endParaRPr sz="2000">
              <a:solidFill>
                <a:srgbClr val="202122"/>
              </a:solidFill>
              <a:latin typeface="Calibri"/>
              <a:ea typeface="Calibri"/>
              <a:cs typeface="Calibri"/>
              <a:sym typeface="Calibri"/>
            </a:endParaRPr>
          </a:p>
          <a:p>
            <a:pPr indent="-355600" lvl="0" marL="685800" rtl="0" algn="l">
              <a:lnSpc>
                <a:spcPct val="115000"/>
              </a:lnSpc>
              <a:spcBef>
                <a:spcPts val="600"/>
              </a:spcBef>
              <a:spcAft>
                <a:spcPts val="0"/>
              </a:spcAft>
              <a:buClr>
                <a:srgbClr val="202122"/>
              </a:buClr>
              <a:buSzPts val="2000"/>
              <a:buFont typeface="Calibri"/>
              <a:buChar char="●"/>
            </a:pPr>
            <a:r>
              <a:rPr lang="es-AR" sz="2000">
                <a:solidFill>
                  <a:srgbClr val="202122"/>
                </a:solidFill>
                <a:latin typeface="Calibri"/>
                <a:ea typeface="Calibri"/>
                <a:cs typeface="Calibri"/>
                <a:sym typeface="Calibri"/>
              </a:rPr>
              <a:t>Tasa de Verdaderos Positivos(TPR) = (TP / (TP + FN)), sensitivity o recall. Son la proporción de la </a:t>
            </a:r>
            <a:r>
              <a:rPr i="1" lang="es-AR" sz="2000">
                <a:solidFill>
                  <a:srgbClr val="202122"/>
                </a:solidFill>
                <a:latin typeface="Calibri"/>
                <a:ea typeface="Calibri"/>
                <a:cs typeface="Calibri"/>
                <a:sym typeface="Calibri"/>
              </a:rPr>
              <a:t>población con la condición</a:t>
            </a:r>
            <a:r>
              <a:rPr lang="es-AR" sz="2000">
                <a:solidFill>
                  <a:srgbClr val="202122"/>
                </a:solidFill>
                <a:latin typeface="Calibri"/>
                <a:ea typeface="Calibri"/>
                <a:cs typeface="Calibri"/>
                <a:sym typeface="Calibri"/>
              </a:rPr>
              <a:t> para la cual la prueba es correcta.</a:t>
            </a:r>
            <a:endParaRPr sz="2000">
              <a:solidFill>
                <a:srgbClr val="202122"/>
              </a:solidFill>
              <a:latin typeface="Calibri"/>
              <a:ea typeface="Calibri"/>
              <a:cs typeface="Calibri"/>
              <a:sym typeface="Calibri"/>
            </a:endParaRPr>
          </a:p>
          <a:p>
            <a:pPr indent="-355600" lvl="1" marL="1371600" rtl="0" algn="l">
              <a:lnSpc>
                <a:spcPct val="115000"/>
              </a:lnSpc>
              <a:spcBef>
                <a:spcPts val="0"/>
              </a:spcBef>
              <a:spcAft>
                <a:spcPts val="0"/>
              </a:spcAft>
              <a:buClr>
                <a:srgbClr val="202122"/>
              </a:buClr>
              <a:buSzPts val="2000"/>
              <a:buFont typeface="Calibri"/>
              <a:buChar char="○"/>
            </a:pPr>
            <a:r>
              <a:rPr lang="es-AR" sz="2000">
                <a:solidFill>
                  <a:srgbClr val="202122"/>
                </a:solidFill>
                <a:latin typeface="Calibri"/>
                <a:ea typeface="Calibri"/>
                <a:cs typeface="Calibri"/>
                <a:sym typeface="Calibri"/>
              </a:rPr>
              <a:t>con el complemento de la Tasa de Falsos Negativos (FNR) = (FN / (TP + FN))</a:t>
            </a:r>
            <a:endParaRPr sz="2000">
              <a:solidFill>
                <a:srgbClr val="202122"/>
              </a:solidFill>
              <a:latin typeface="Calibri"/>
              <a:ea typeface="Calibri"/>
              <a:cs typeface="Calibri"/>
              <a:sym typeface="Calibri"/>
            </a:endParaRPr>
          </a:p>
          <a:p>
            <a:pPr indent="-355600" lvl="0" marL="685800" rtl="0" algn="l">
              <a:lnSpc>
                <a:spcPct val="115000"/>
              </a:lnSpc>
              <a:spcBef>
                <a:spcPts val="0"/>
              </a:spcBef>
              <a:spcAft>
                <a:spcPts val="0"/>
              </a:spcAft>
              <a:buClr>
                <a:srgbClr val="202122"/>
              </a:buClr>
              <a:buSzPts val="2000"/>
              <a:buChar char="●"/>
            </a:pPr>
            <a:r>
              <a:rPr lang="es-AR" sz="2000">
                <a:solidFill>
                  <a:srgbClr val="202122"/>
                </a:solidFill>
                <a:latin typeface="Calibri"/>
                <a:ea typeface="Calibri"/>
                <a:cs typeface="Calibri"/>
                <a:sym typeface="Calibri"/>
              </a:rPr>
              <a:t>Tasa de Negativos Verdaderos  (TNR) = (TN / (TN + FP), </a:t>
            </a:r>
            <a:r>
              <a:rPr lang="es-AR" sz="2000">
                <a:solidFill>
                  <a:srgbClr val="202122"/>
                </a:solidFill>
                <a:highlight>
                  <a:srgbClr val="FFFFFF"/>
                </a:highlight>
                <a:latin typeface="Calibri"/>
                <a:ea typeface="Calibri"/>
                <a:cs typeface="Calibri"/>
                <a:sym typeface="Calibri"/>
              </a:rPr>
              <a:t> </a:t>
            </a:r>
            <a:r>
              <a:rPr lang="es-AR" sz="2000">
                <a:solidFill>
                  <a:schemeClr val="dk1"/>
                </a:solidFill>
                <a:highlight>
                  <a:srgbClr val="FFFFFF"/>
                </a:highlight>
                <a:uFill>
                  <a:noFill/>
                </a:uFill>
                <a:latin typeface="Calibri"/>
                <a:ea typeface="Calibri"/>
                <a:cs typeface="Calibri"/>
                <a:sym typeface="Calibri"/>
                <a:hlinkClick r:id="rId4">
                  <a:extLst>
                    <a:ext uri="{A12FA001-AC4F-418D-AE19-62706E023703}">
                      <ahyp:hlinkClr val="tx"/>
                    </a:ext>
                  </a:extLst>
                </a:hlinkClick>
              </a:rPr>
              <a:t>specificity</a:t>
            </a:r>
            <a:r>
              <a:rPr lang="es-AR" sz="2000">
                <a:solidFill>
                  <a:srgbClr val="202122"/>
                </a:solidFill>
                <a:latin typeface="Calibri"/>
                <a:ea typeface="Calibri"/>
                <a:cs typeface="Calibri"/>
                <a:sym typeface="Calibri"/>
              </a:rPr>
              <a:t>,</a:t>
            </a:r>
            <a:endParaRPr sz="2000">
              <a:solidFill>
                <a:srgbClr val="202122"/>
              </a:solidFill>
              <a:latin typeface="Calibri"/>
              <a:ea typeface="Calibri"/>
              <a:cs typeface="Calibri"/>
              <a:sym typeface="Calibri"/>
            </a:endParaRPr>
          </a:p>
          <a:p>
            <a:pPr indent="-355600" lvl="1" marL="1371600" rtl="0" algn="l">
              <a:lnSpc>
                <a:spcPct val="115000"/>
              </a:lnSpc>
              <a:spcBef>
                <a:spcPts val="0"/>
              </a:spcBef>
              <a:spcAft>
                <a:spcPts val="0"/>
              </a:spcAft>
              <a:buClr>
                <a:srgbClr val="202122"/>
              </a:buClr>
              <a:buSzPts val="2000"/>
              <a:buFont typeface="Calibri"/>
              <a:buChar char="○"/>
            </a:pPr>
            <a:r>
              <a:rPr lang="es-AR" sz="2000">
                <a:solidFill>
                  <a:srgbClr val="202122"/>
                </a:solidFill>
                <a:latin typeface="Calibri"/>
                <a:ea typeface="Calibri"/>
                <a:cs typeface="Calibri"/>
                <a:sym typeface="Calibri"/>
              </a:rPr>
              <a:t>con el complemento de la Tasa de Falsos Positivos (FPR) = (FP / (TN + FP)).</a:t>
            </a:r>
            <a:endParaRPr sz="2000">
              <a:solidFill>
                <a:srgbClr val="0645AD"/>
              </a:solidFill>
              <a:latin typeface="Calibri"/>
              <a:ea typeface="Calibri"/>
              <a:cs typeface="Calibri"/>
              <a:sym typeface="Calibri"/>
            </a:endParaRPr>
          </a:p>
          <a:p>
            <a:pPr indent="0" lvl="0" marL="0" rtl="0" algn="l">
              <a:lnSpc>
                <a:spcPct val="160000"/>
              </a:lnSpc>
              <a:spcBef>
                <a:spcPts val="500"/>
              </a:spcBef>
              <a:spcAft>
                <a:spcPts val="0"/>
              </a:spcAft>
              <a:buNone/>
            </a:pPr>
            <a:r>
              <a:rPr lang="es-AR" sz="2000">
                <a:solidFill>
                  <a:srgbClr val="202122"/>
                </a:solidFill>
                <a:latin typeface="Calibri"/>
                <a:ea typeface="Calibri"/>
                <a:cs typeface="Calibri"/>
                <a:sym typeface="Calibri"/>
              </a:rPr>
              <a:t>Las proporciones de las filas son:</a:t>
            </a:r>
            <a:endParaRPr sz="2000">
              <a:solidFill>
                <a:srgbClr val="202122"/>
              </a:solidFill>
              <a:latin typeface="Calibri"/>
              <a:ea typeface="Calibri"/>
              <a:cs typeface="Calibri"/>
              <a:sym typeface="Calibri"/>
            </a:endParaRPr>
          </a:p>
          <a:p>
            <a:pPr indent="-355600" lvl="0" marL="685800" rtl="0" algn="l">
              <a:lnSpc>
                <a:spcPct val="115000"/>
              </a:lnSpc>
              <a:spcBef>
                <a:spcPts val="600"/>
              </a:spcBef>
              <a:spcAft>
                <a:spcPts val="0"/>
              </a:spcAft>
              <a:buClr>
                <a:srgbClr val="202122"/>
              </a:buClr>
              <a:buSzPts val="2000"/>
              <a:buFont typeface="Calibri"/>
              <a:buChar char="●"/>
            </a:pPr>
            <a:r>
              <a:rPr lang="es-AR" sz="2000">
                <a:solidFill>
                  <a:srgbClr val="202122"/>
                </a:solidFill>
                <a:latin typeface="Calibri"/>
                <a:ea typeface="Calibri"/>
                <a:cs typeface="Calibri"/>
                <a:sym typeface="Calibri"/>
              </a:rPr>
              <a:t>Valor Predictivo Positivo (PPV, también conocido como precisión ) (TP / (TP + FP)). Estos son la proporción de la </a:t>
            </a:r>
            <a:r>
              <a:rPr i="1" lang="es-AR" sz="2000">
                <a:solidFill>
                  <a:srgbClr val="202122"/>
                </a:solidFill>
                <a:latin typeface="Calibri"/>
                <a:ea typeface="Calibri"/>
                <a:cs typeface="Calibri"/>
                <a:sym typeface="Calibri"/>
              </a:rPr>
              <a:t>población con un resultado de prueba dado</a:t>
            </a:r>
            <a:r>
              <a:rPr lang="es-AR" sz="2000">
                <a:solidFill>
                  <a:srgbClr val="202122"/>
                </a:solidFill>
                <a:latin typeface="Calibri"/>
                <a:ea typeface="Calibri"/>
                <a:cs typeface="Calibri"/>
                <a:sym typeface="Calibri"/>
              </a:rPr>
              <a:t> para el cual la prueba es correcta.</a:t>
            </a:r>
            <a:endParaRPr sz="2000">
              <a:solidFill>
                <a:srgbClr val="202122"/>
              </a:solidFill>
              <a:latin typeface="Calibri"/>
              <a:ea typeface="Calibri"/>
              <a:cs typeface="Calibri"/>
              <a:sym typeface="Calibri"/>
            </a:endParaRPr>
          </a:p>
          <a:p>
            <a:pPr indent="-355600" lvl="1" marL="1371600" rtl="0" algn="l">
              <a:lnSpc>
                <a:spcPct val="115000"/>
              </a:lnSpc>
              <a:spcBef>
                <a:spcPts val="0"/>
              </a:spcBef>
              <a:spcAft>
                <a:spcPts val="0"/>
              </a:spcAft>
              <a:buClr>
                <a:srgbClr val="202122"/>
              </a:buClr>
              <a:buSzPts val="2000"/>
              <a:buFont typeface="Calibri"/>
              <a:buChar char="○"/>
            </a:pPr>
            <a:r>
              <a:rPr lang="es-AR" sz="2000">
                <a:solidFill>
                  <a:srgbClr val="202122"/>
                </a:solidFill>
                <a:latin typeface="Calibri"/>
                <a:ea typeface="Calibri"/>
                <a:cs typeface="Calibri"/>
                <a:sym typeface="Calibri"/>
              </a:rPr>
              <a:t>con complemento de la tasa de descubrimiento falso (FDR) (FP / (TP + FP))</a:t>
            </a:r>
            <a:endParaRPr sz="2000">
              <a:solidFill>
                <a:srgbClr val="202122"/>
              </a:solidFill>
              <a:latin typeface="Calibri"/>
              <a:ea typeface="Calibri"/>
              <a:cs typeface="Calibri"/>
              <a:sym typeface="Calibri"/>
            </a:endParaRPr>
          </a:p>
          <a:p>
            <a:pPr indent="-355600" lvl="0" marL="685800" rtl="0" algn="l">
              <a:lnSpc>
                <a:spcPct val="115000"/>
              </a:lnSpc>
              <a:spcBef>
                <a:spcPts val="0"/>
              </a:spcBef>
              <a:spcAft>
                <a:spcPts val="0"/>
              </a:spcAft>
              <a:buClr>
                <a:srgbClr val="202122"/>
              </a:buClr>
              <a:buSzPts val="2000"/>
              <a:buFont typeface="Calibri"/>
              <a:buChar char="●"/>
            </a:pPr>
            <a:r>
              <a:rPr lang="es-AR" sz="2000">
                <a:solidFill>
                  <a:srgbClr val="202122"/>
                </a:solidFill>
                <a:latin typeface="Calibri"/>
                <a:ea typeface="Calibri"/>
                <a:cs typeface="Calibri"/>
                <a:sym typeface="Calibri"/>
              </a:rPr>
              <a:t>Valor Predictivo Negativo (VPN) (TN / (TN + FN))</a:t>
            </a:r>
            <a:endParaRPr sz="2000">
              <a:solidFill>
                <a:srgbClr val="202122"/>
              </a:solidFill>
              <a:latin typeface="Calibri"/>
              <a:ea typeface="Calibri"/>
              <a:cs typeface="Calibri"/>
              <a:sym typeface="Calibri"/>
            </a:endParaRPr>
          </a:p>
          <a:p>
            <a:pPr indent="-355600" lvl="1" marL="1371600" rtl="0" algn="l">
              <a:lnSpc>
                <a:spcPct val="115000"/>
              </a:lnSpc>
              <a:spcBef>
                <a:spcPts val="0"/>
              </a:spcBef>
              <a:spcAft>
                <a:spcPts val="0"/>
              </a:spcAft>
              <a:buClr>
                <a:srgbClr val="202122"/>
              </a:buClr>
              <a:buSzPts val="2000"/>
              <a:buFont typeface="Calibri"/>
              <a:buChar char="○"/>
            </a:pPr>
            <a:r>
              <a:rPr lang="es-AR" sz="2000">
                <a:solidFill>
                  <a:srgbClr val="202122"/>
                </a:solidFill>
                <a:latin typeface="Calibri"/>
                <a:ea typeface="Calibri"/>
                <a:cs typeface="Calibri"/>
                <a:sym typeface="Calibri"/>
              </a:rPr>
              <a:t>con complemento la tasa de omisiones falsas (FOR) (FN / (TN + FN)).</a:t>
            </a:r>
            <a:endParaRPr sz="2000">
              <a:solidFill>
                <a:srgbClr val="202122"/>
              </a:solidFill>
              <a:latin typeface="Calibri"/>
              <a:ea typeface="Calibri"/>
              <a:cs typeface="Calibri"/>
              <a:sym typeface="Calibri"/>
            </a:endParaRPr>
          </a:p>
          <a:p>
            <a:pPr indent="0" lvl="0" marL="0" rtl="0" algn="l">
              <a:lnSpc>
                <a:spcPct val="160000"/>
              </a:lnSpc>
              <a:spcBef>
                <a:spcPts val="500"/>
              </a:spcBef>
              <a:spcAft>
                <a:spcPts val="500"/>
              </a:spcAft>
              <a:buNone/>
            </a:pPr>
            <a:r>
              <a:t/>
            </a:r>
            <a:endParaRPr sz="2300">
              <a:solidFill>
                <a:srgbClr val="202122"/>
              </a:solidFill>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blipFill>
          <a:blip r:embed="rId3">
            <a:alphaModFix/>
          </a:blip>
          <a:stretch>
            <a:fillRect/>
          </a:stretch>
        </a:blipFill>
      </p:bgPr>
    </p:bg>
    <p:spTree>
      <p:nvGrpSpPr>
        <p:cNvPr id="244" name="Shape 244"/>
        <p:cNvGrpSpPr/>
        <p:nvPr/>
      </p:nvGrpSpPr>
      <p:grpSpPr>
        <a:xfrm>
          <a:off x="0" y="0"/>
          <a:ext cx="0" cy="0"/>
          <a:chOff x="0" y="0"/>
          <a:chExt cx="0" cy="0"/>
        </a:xfrm>
      </p:grpSpPr>
      <p:sp>
        <p:nvSpPr>
          <p:cNvPr id="245" name="Google Shape;245;ge0b2d8582e_0_108"/>
          <p:cNvSpPr txBox="1"/>
          <p:nvPr/>
        </p:nvSpPr>
        <p:spPr>
          <a:xfrm>
            <a:off x="1237650" y="1823575"/>
            <a:ext cx="9716700" cy="738900"/>
          </a:xfrm>
          <a:prstGeom prst="rect">
            <a:avLst/>
          </a:prstGeom>
          <a:noFill/>
          <a:ln>
            <a:noFill/>
          </a:ln>
        </p:spPr>
        <p:txBody>
          <a:bodyPr anchorCtr="0" anchor="t" bIns="91425" lIns="91425" spcFirstLastPara="1" rIns="91425" wrap="square" tIns="91425">
            <a:spAutoFit/>
          </a:bodyPr>
          <a:lstStyle/>
          <a:p>
            <a:pPr indent="-457200" lvl="0" marL="457200" rtl="0" algn="ctr">
              <a:spcBef>
                <a:spcPts val="0"/>
              </a:spcBef>
              <a:spcAft>
                <a:spcPts val="0"/>
              </a:spcAft>
              <a:buSzPts val="3600"/>
              <a:buFont typeface="Calibri"/>
              <a:buAutoNum type="arabicParenR"/>
            </a:pPr>
            <a:r>
              <a:rPr b="1" lang="es-AR" sz="3600">
                <a:latin typeface="Calibri"/>
                <a:ea typeface="Calibri"/>
                <a:cs typeface="Calibri"/>
                <a:sym typeface="Calibri"/>
              </a:rPr>
              <a:t>Matriz de Confusión</a:t>
            </a:r>
            <a:endParaRPr b="1" sz="3600">
              <a:latin typeface="Calibri"/>
              <a:ea typeface="Calibri"/>
              <a:cs typeface="Calibri"/>
              <a:sym typeface="Calibri"/>
            </a:endParaRPr>
          </a:p>
        </p:txBody>
      </p:sp>
      <p:sp>
        <p:nvSpPr>
          <p:cNvPr id="246" name="Google Shape;246;ge0b2d8582e_0_108"/>
          <p:cNvSpPr txBox="1"/>
          <p:nvPr/>
        </p:nvSpPr>
        <p:spPr>
          <a:xfrm>
            <a:off x="4400675" y="1968400"/>
            <a:ext cx="376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a:latin typeface="Calibri"/>
              <a:ea typeface="Calibri"/>
              <a:cs typeface="Calibri"/>
              <a:sym typeface="Calibri"/>
            </a:endParaRPr>
          </a:p>
        </p:txBody>
      </p:sp>
      <p:sp>
        <p:nvSpPr>
          <p:cNvPr id="247" name="Google Shape;247;ge0b2d8582e_0_108"/>
          <p:cNvSpPr txBox="1"/>
          <p:nvPr/>
        </p:nvSpPr>
        <p:spPr>
          <a:xfrm>
            <a:off x="2419725" y="2883625"/>
            <a:ext cx="6519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1600">
              <a:latin typeface="Calibri"/>
              <a:ea typeface="Calibri"/>
              <a:cs typeface="Calibri"/>
              <a:sym typeface="Calibri"/>
            </a:endParaRPr>
          </a:p>
        </p:txBody>
      </p:sp>
      <p:sp>
        <p:nvSpPr>
          <p:cNvPr id="248" name="Google Shape;248;ge0b2d8582e_0_108"/>
          <p:cNvSpPr txBox="1"/>
          <p:nvPr/>
        </p:nvSpPr>
        <p:spPr>
          <a:xfrm>
            <a:off x="2419725" y="4891575"/>
            <a:ext cx="6519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1600">
              <a:latin typeface="Calibri"/>
              <a:ea typeface="Calibri"/>
              <a:cs typeface="Calibri"/>
              <a:sym typeface="Calibri"/>
            </a:endParaRPr>
          </a:p>
        </p:txBody>
      </p:sp>
      <p:sp>
        <p:nvSpPr>
          <p:cNvPr id="249" name="Google Shape;249;ge0b2d8582e_0_108"/>
          <p:cNvSpPr txBox="1"/>
          <p:nvPr/>
        </p:nvSpPr>
        <p:spPr>
          <a:xfrm>
            <a:off x="915225" y="2883625"/>
            <a:ext cx="8049000" cy="4311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SzPts val="1600"/>
              <a:buFont typeface="Calibri"/>
              <a:buChar char="●"/>
            </a:pPr>
            <a:r>
              <a:rPr b="1" lang="es-AR" sz="1600">
                <a:latin typeface="Calibri"/>
                <a:ea typeface="Calibri"/>
                <a:cs typeface="Calibri"/>
                <a:sym typeface="Calibri"/>
              </a:rPr>
              <a:t>En un problema multiclase, se vería así:</a:t>
            </a:r>
            <a:endParaRPr b="1" sz="1600">
              <a:latin typeface="Calibri"/>
              <a:ea typeface="Calibri"/>
              <a:cs typeface="Calibri"/>
              <a:sym typeface="Calibri"/>
            </a:endParaRPr>
          </a:p>
        </p:txBody>
      </p:sp>
      <p:pic>
        <p:nvPicPr>
          <p:cNvPr id="250" name="Google Shape;250;ge0b2d8582e_0_108"/>
          <p:cNvPicPr preferRelativeResize="0"/>
          <p:nvPr/>
        </p:nvPicPr>
        <p:blipFill rotWithShape="1">
          <a:blip r:embed="rId4">
            <a:alphaModFix/>
          </a:blip>
          <a:srcRect b="0" l="0" r="-5008" t="0"/>
          <a:stretch/>
        </p:blipFill>
        <p:spPr>
          <a:xfrm>
            <a:off x="5045475" y="2656500"/>
            <a:ext cx="5022125" cy="3587176"/>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blipFill>
          <a:blip r:embed="rId3">
            <a:alphaModFix/>
          </a:blip>
          <a:stretch>
            <a:fillRect/>
          </a:stretch>
        </a:blipFill>
      </p:bgPr>
    </p:bg>
    <p:spTree>
      <p:nvGrpSpPr>
        <p:cNvPr id="254" name="Shape 254"/>
        <p:cNvGrpSpPr/>
        <p:nvPr/>
      </p:nvGrpSpPr>
      <p:grpSpPr>
        <a:xfrm>
          <a:off x="0" y="0"/>
          <a:ext cx="0" cy="0"/>
          <a:chOff x="0" y="0"/>
          <a:chExt cx="0" cy="0"/>
        </a:xfrm>
      </p:grpSpPr>
      <p:pic>
        <p:nvPicPr>
          <p:cNvPr id="255" name="Google Shape;255;ge24a1f7756_0_31"/>
          <p:cNvPicPr preferRelativeResize="0"/>
          <p:nvPr/>
        </p:nvPicPr>
        <p:blipFill>
          <a:blip r:embed="rId4">
            <a:alphaModFix/>
          </a:blip>
          <a:stretch>
            <a:fillRect/>
          </a:stretch>
        </p:blipFill>
        <p:spPr>
          <a:xfrm>
            <a:off x="0" y="580150"/>
            <a:ext cx="3283724" cy="3283724"/>
          </a:xfrm>
          <a:prstGeom prst="rect">
            <a:avLst/>
          </a:prstGeom>
          <a:noFill/>
          <a:ln>
            <a:noFill/>
          </a:ln>
        </p:spPr>
      </p:pic>
      <p:sp>
        <p:nvSpPr>
          <p:cNvPr id="256" name="Google Shape;256;ge24a1f7756_0_31"/>
          <p:cNvSpPr txBox="1"/>
          <p:nvPr/>
        </p:nvSpPr>
        <p:spPr>
          <a:xfrm>
            <a:off x="2419725" y="4891575"/>
            <a:ext cx="6519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1600">
              <a:latin typeface="Calibri"/>
              <a:ea typeface="Calibri"/>
              <a:cs typeface="Calibri"/>
              <a:sym typeface="Calibri"/>
            </a:endParaRPr>
          </a:p>
        </p:txBody>
      </p:sp>
      <p:sp>
        <p:nvSpPr>
          <p:cNvPr id="257" name="Google Shape;257;ge24a1f7756_0_31"/>
          <p:cNvSpPr/>
          <p:nvPr/>
        </p:nvSpPr>
        <p:spPr>
          <a:xfrm rot="5400000">
            <a:off x="717600" y="1486225"/>
            <a:ext cx="1031100" cy="969600"/>
          </a:xfrm>
          <a:prstGeom prst="roundRect">
            <a:avLst>
              <a:gd fmla="val 50000" name="adj"/>
            </a:avLst>
          </a:prstGeom>
          <a:noFill/>
          <a:ln cap="flat" cmpd="sng" w="76200">
            <a:solidFill>
              <a:srgbClr val="45818E"/>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ge24a1f7756_0_31"/>
          <p:cNvSpPr/>
          <p:nvPr/>
        </p:nvSpPr>
        <p:spPr>
          <a:xfrm rot="-5400000">
            <a:off x="1376175" y="692275"/>
            <a:ext cx="1168200" cy="2420400"/>
          </a:xfrm>
          <a:prstGeom prst="roundRect">
            <a:avLst>
              <a:gd fmla="val 26919" name="adj"/>
            </a:avLst>
          </a:prstGeom>
          <a:noFill/>
          <a:ln cap="flat" cmpd="sng" w="76200">
            <a:solidFill>
              <a:srgbClr val="E69138"/>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59" name="Google Shape;259;ge24a1f7756_0_31"/>
          <p:cNvPicPr preferRelativeResize="0"/>
          <p:nvPr/>
        </p:nvPicPr>
        <p:blipFill rotWithShape="1">
          <a:blip r:embed="rId5">
            <a:alphaModFix/>
          </a:blip>
          <a:srcRect b="16049" l="7438" r="8222" t="19546"/>
          <a:stretch/>
        </p:blipFill>
        <p:spPr>
          <a:xfrm>
            <a:off x="3345825" y="653000"/>
            <a:ext cx="1885499" cy="1353499"/>
          </a:xfrm>
          <a:prstGeom prst="rect">
            <a:avLst/>
          </a:prstGeom>
          <a:noFill/>
          <a:ln>
            <a:noFill/>
          </a:ln>
        </p:spPr>
      </p:pic>
      <p:pic>
        <p:nvPicPr>
          <p:cNvPr id="260" name="Google Shape;260;ge24a1f7756_0_31"/>
          <p:cNvPicPr preferRelativeResize="0"/>
          <p:nvPr/>
        </p:nvPicPr>
        <p:blipFill rotWithShape="1">
          <a:blip r:embed="rId6">
            <a:alphaModFix/>
          </a:blip>
          <a:srcRect b="0" l="50286" r="12558" t="0"/>
          <a:stretch/>
        </p:blipFill>
        <p:spPr>
          <a:xfrm>
            <a:off x="5969020" y="2538550"/>
            <a:ext cx="3029550" cy="1385475"/>
          </a:xfrm>
          <a:prstGeom prst="rect">
            <a:avLst/>
          </a:prstGeom>
          <a:noFill/>
          <a:ln>
            <a:noFill/>
          </a:ln>
        </p:spPr>
      </p:pic>
      <p:sp>
        <p:nvSpPr>
          <p:cNvPr id="261" name="Google Shape;261;ge24a1f7756_0_31"/>
          <p:cNvSpPr txBox="1"/>
          <p:nvPr/>
        </p:nvSpPr>
        <p:spPr>
          <a:xfrm>
            <a:off x="3862325" y="2713050"/>
            <a:ext cx="2003100" cy="723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AR" sz="3500">
                <a:latin typeface="Calibri"/>
                <a:ea typeface="Calibri"/>
                <a:cs typeface="Calibri"/>
                <a:sym typeface="Calibri"/>
              </a:rPr>
              <a:t>Precisión</a:t>
            </a:r>
            <a:endParaRPr sz="3500">
              <a:latin typeface="Calibri"/>
              <a:ea typeface="Calibri"/>
              <a:cs typeface="Calibri"/>
              <a:sym typeface="Calibri"/>
            </a:endParaRPr>
          </a:p>
        </p:txBody>
      </p:sp>
      <p:sp>
        <p:nvSpPr>
          <p:cNvPr id="262" name="Google Shape;262;ge24a1f7756_0_31"/>
          <p:cNvSpPr txBox="1"/>
          <p:nvPr/>
        </p:nvSpPr>
        <p:spPr>
          <a:xfrm>
            <a:off x="2555225" y="4456075"/>
            <a:ext cx="8702100" cy="215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AR" sz="2000">
                <a:solidFill>
                  <a:srgbClr val="202122"/>
                </a:solidFill>
                <a:latin typeface="Calibri"/>
                <a:ea typeface="Calibri"/>
                <a:cs typeface="Calibri"/>
                <a:sym typeface="Calibri"/>
              </a:rPr>
              <a:t>La precisión se refiere a cuántos de los ejemplos que el modelo etiquetó como positivos fueron realmente positivos. </a:t>
            </a:r>
            <a:endParaRPr sz="2000">
              <a:solidFill>
                <a:srgbClr val="202122"/>
              </a:solidFill>
              <a:latin typeface="Calibri"/>
              <a:ea typeface="Calibri"/>
              <a:cs typeface="Calibri"/>
              <a:sym typeface="Calibri"/>
            </a:endParaRPr>
          </a:p>
          <a:p>
            <a:pPr indent="0" lvl="0" marL="0" rtl="0" algn="ctr">
              <a:spcBef>
                <a:spcPts val="0"/>
              </a:spcBef>
              <a:spcAft>
                <a:spcPts val="0"/>
              </a:spcAft>
              <a:buNone/>
            </a:pPr>
            <a:r>
              <a:t/>
            </a:r>
            <a:endParaRPr sz="2000">
              <a:solidFill>
                <a:srgbClr val="202122"/>
              </a:solidFill>
              <a:latin typeface="Calibri"/>
              <a:ea typeface="Calibri"/>
              <a:cs typeface="Calibri"/>
              <a:sym typeface="Calibri"/>
            </a:endParaRPr>
          </a:p>
          <a:p>
            <a:pPr indent="0" lvl="0" marL="0" rtl="0" algn="ctr">
              <a:spcBef>
                <a:spcPts val="0"/>
              </a:spcBef>
              <a:spcAft>
                <a:spcPts val="0"/>
              </a:spcAft>
              <a:buNone/>
            </a:pPr>
            <a:r>
              <a:rPr i="1" lang="es-AR" sz="1700">
                <a:solidFill>
                  <a:srgbClr val="202122"/>
                </a:solidFill>
                <a:latin typeface="Calibri"/>
                <a:ea typeface="Calibri"/>
                <a:cs typeface="Calibri"/>
                <a:sym typeface="Calibri"/>
              </a:rPr>
              <a:t>Para que la distinción entre sensibilidad(recall) y precisión sea más clara, la precisión tiene como objetivo determinar el porcentaje de todos los ejemplos etiquetados como positivos que fueron verdaderamente positivos, mientras que la recuperación rastrea el porcentaje de todos los ejemplos positivos verdaderos que el modelo podría reconocer. </a:t>
            </a:r>
            <a:endParaRPr i="1" sz="1700">
              <a:solidFill>
                <a:srgbClr val="202122"/>
              </a:solidFill>
              <a:latin typeface="Calibri"/>
              <a:ea typeface="Calibri"/>
              <a:cs typeface="Calibri"/>
              <a:sym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blipFill>
          <a:blip r:embed="rId3">
            <a:alphaModFix/>
          </a:blip>
          <a:stretch>
            <a:fillRect/>
          </a:stretch>
        </a:blipFill>
      </p:bgPr>
    </p:bg>
    <p:spTree>
      <p:nvGrpSpPr>
        <p:cNvPr id="266" name="Shape 266"/>
        <p:cNvGrpSpPr/>
        <p:nvPr/>
      </p:nvGrpSpPr>
      <p:grpSpPr>
        <a:xfrm>
          <a:off x="0" y="0"/>
          <a:ext cx="0" cy="0"/>
          <a:chOff x="0" y="0"/>
          <a:chExt cx="0" cy="0"/>
        </a:xfrm>
      </p:grpSpPr>
      <p:pic>
        <p:nvPicPr>
          <p:cNvPr id="267" name="Google Shape;267;ge24a1f7756_2_41"/>
          <p:cNvPicPr preferRelativeResize="0"/>
          <p:nvPr/>
        </p:nvPicPr>
        <p:blipFill>
          <a:blip r:embed="rId4">
            <a:alphaModFix/>
          </a:blip>
          <a:stretch>
            <a:fillRect/>
          </a:stretch>
        </p:blipFill>
        <p:spPr>
          <a:xfrm>
            <a:off x="0" y="580150"/>
            <a:ext cx="3283724" cy="3283724"/>
          </a:xfrm>
          <a:prstGeom prst="rect">
            <a:avLst/>
          </a:prstGeom>
          <a:noFill/>
          <a:ln>
            <a:noFill/>
          </a:ln>
        </p:spPr>
      </p:pic>
      <p:sp>
        <p:nvSpPr>
          <p:cNvPr id="268" name="Google Shape;268;ge24a1f7756_2_41"/>
          <p:cNvSpPr txBox="1"/>
          <p:nvPr/>
        </p:nvSpPr>
        <p:spPr>
          <a:xfrm>
            <a:off x="2419725" y="4891575"/>
            <a:ext cx="6519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1600">
              <a:latin typeface="Calibri"/>
              <a:ea typeface="Calibri"/>
              <a:cs typeface="Calibri"/>
              <a:sym typeface="Calibri"/>
            </a:endParaRPr>
          </a:p>
        </p:txBody>
      </p:sp>
      <p:sp>
        <p:nvSpPr>
          <p:cNvPr id="269" name="Google Shape;269;ge24a1f7756_2_41"/>
          <p:cNvSpPr/>
          <p:nvPr/>
        </p:nvSpPr>
        <p:spPr>
          <a:xfrm>
            <a:off x="649050" y="1314200"/>
            <a:ext cx="1168200" cy="2336400"/>
          </a:xfrm>
          <a:prstGeom prst="roundRect">
            <a:avLst>
              <a:gd fmla="val 26919" name="adj"/>
            </a:avLst>
          </a:prstGeom>
          <a:noFill/>
          <a:ln cap="flat" cmpd="sng" w="76200">
            <a:solidFill>
              <a:srgbClr val="E69138"/>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ge24a1f7756_2_41"/>
          <p:cNvSpPr/>
          <p:nvPr/>
        </p:nvSpPr>
        <p:spPr>
          <a:xfrm rot="5400000">
            <a:off x="717600" y="1410025"/>
            <a:ext cx="1031100" cy="969600"/>
          </a:xfrm>
          <a:prstGeom prst="roundRect">
            <a:avLst>
              <a:gd fmla="val 50000" name="adj"/>
            </a:avLst>
          </a:prstGeom>
          <a:noFill/>
          <a:ln cap="flat" cmpd="sng" w="76200">
            <a:solidFill>
              <a:srgbClr val="45818E"/>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71" name="Google Shape;271;ge24a1f7756_2_41"/>
          <p:cNvPicPr preferRelativeResize="0"/>
          <p:nvPr/>
        </p:nvPicPr>
        <p:blipFill rotWithShape="1">
          <a:blip r:embed="rId5">
            <a:alphaModFix/>
          </a:blip>
          <a:srcRect b="16049" l="7438" r="8222" t="19546"/>
          <a:stretch/>
        </p:blipFill>
        <p:spPr>
          <a:xfrm>
            <a:off x="3355450" y="653000"/>
            <a:ext cx="1885499" cy="1353499"/>
          </a:xfrm>
          <a:prstGeom prst="rect">
            <a:avLst/>
          </a:prstGeom>
          <a:noFill/>
          <a:ln>
            <a:noFill/>
          </a:ln>
        </p:spPr>
      </p:pic>
      <p:pic>
        <p:nvPicPr>
          <p:cNvPr id="272" name="Google Shape;272;ge24a1f7756_2_41"/>
          <p:cNvPicPr preferRelativeResize="0"/>
          <p:nvPr/>
        </p:nvPicPr>
        <p:blipFill rotWithShape="1">
          <a:blip r:embed="rId6">
            <a:alphaModFix/>
          </a:blip>
          <a:srcRect b="-3119" l="43820" r="0" t="3120"/>
          <a:stretch/>
        </p:blipFill>
        <p:spPr>
          <a:xfrm>
            <a:off x="5548575" y="2566125"/>
            <a:ext cx="3005076" cy="1446950"/>
          </a:xfrm>
          <a:prstGeom prst="rect">
            <a:avLst/>
          </a:prstGeom>
          <a:noFill/>
          <a:ln>
            <a:noFill/>
          </a:ln>
        </p:spPr>
      </p:pic>
      <p:sp>
        <p:nvSpPr>
          <p:cNvPr id="273" name="Google Shape;273;ge24a1f7756_2_41"/>
          <p:cNvSpPr txBox="1"/>
          <p:nvPr/>
        </p:nvSpPr>
        <p:spPr>
          <a:xfrm>
            <a:off x="3355450" y="2769575"/>
            <a:ext cx="2345700" cy="723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AR" sz="3500">
                <a:latin typeface="Calibri"/>
                <a:ea typeface="Calibri"/>
                <a:cs typeface="Calibri"/>
                <a:sym typeface="Calibri"/>
              </a:rPr>
              <a:t>Sensibilidad</a:t>
            </a:r>
            <a:endParaRPr sz="3500">
              <a:latin typeface="Calibri"/>
              <a:ea typeface="Calibri"/>
              <a:cs typeface="Calibri"/>
              <a:sym typeface="Calibri"/>
            </a:endParaRPr>
          </a:p>
        </p:txBody>
      </p:sp>
      <p:sp>
        <p:nvSpPr>
          <p:cNvPr id="274" name="Google Shape;274;ge24a1f7756_2_41"/>
          <p:cNvSpPr txBox="1"/>
          <p:nvPr/>
        </p:nvSpPr>
        <p:spPr>
          <a:xfrm>
            <a:off x="2555225" y="4456075"/>
            <a:ext cx="8292900" cy="1108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AR" sz="2000">
                <a:solidFill>
                  <a:srgbClr val="202122"/>
                </a:solidFill>
                <a:latin typeface="Calibri"/>
                <a:ea typeface="Calibri"/>
                <a:cs typeface="Calibri"/>
                <a:sym typeface="Calibri"/>
              </a:rPr>
              <a:t>La sensibilidad se da como el porcentaje de ejemplos positivos que el modelo pudo clasificar de todos los ejemplos positivos contenidos en el conjunto de datos. Este valor también puede denominarse "tasa de aciertos".</a:t>
            </a:r>
            <a:endParaRPr sz="2000">
              <a:solidFill>
                <a:srgbClr val="202122"/>
              </a:solidFill>
              <a:latin typeface="Calibri"/>
              <a:ea typeface="Calibri"/>
              <a:cs typeface="Calibri"/>
              <a:sym typeface="Calibri"/>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blipFill>
          <a:blip r:embed="rId3">
            <a:alphaModFix/>
          </a:blip>
          <a:stretch>
            <a:fillRect/>
          </a:stretch>
        </a:blipFill>
      </p:bgPr>
    </p:bg>
    <p:spTree>
      <p:nvGrpSpPr>
        <p:cNvPr id="278" name="Shape 278"/>
        <p:cNvGrpSpPr/>
        <p:nvPr/>
      </p:nvGrpSpPr>
      <p:grpSpPr>
        <a:xfrm>
          <a:off x="0" y="0"/>
          <a:ext cx="0" cy="0"/>
          <a:chOff x="0" y="0"/>
          <a:chExt cx="0" cy="0"/>
        </a:xfrm>
      </p:grpSpPr>
      <p:pic>
        <p:nvPicPr>
          <p:cNvPr id="279" name="Google Shape;279;ge24a1f7756_2_30"/>
          <p:cNvPicPr preferRelativeResize="0"/>
          <p:nvPr/>
        </p:nvPicPr>
        <p:blipFill>
          <a:blip r:embed="rId4">
            <a:alphaModFix/>
          </a:blip>
          <a:stretch>
            <a:fillRect/>
          </a:stretch>
        </p:blipFill>
        <p:spPr>
          <a:xfrm>
            <a:off x="0" y="580150"/>
            <a:ext cx="3283724" cy="3283724"/>
          </a:xfrm>
          <a:prstGeom prst="rect">
            <a:avLst/>
          </a:prstGeom>
          <a:noFill/>
          <a:ln>
            <a:noFill/>
          </a:ln>
        </p:spPr>
      </p:pic>
      <p:sp>
        <p:nvSpPr>
          <p:cNvPr id="280" name="Google Shape;280;ge24a1f7756_2_30"/>
          <p:cNvSpPr txBox="1"/>
          <p:nvPr/>
        </p:nvSpPr>
        <p:spPr>
          <a:xfrm>
            <a:off x="2419725" y="4891575"/>
            <a:ext cx="6519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1600">
              <a:latin typeface="Calibri"/>
              <a:ea typeface="Calibri"/>
              <a:cs typeface="Calibri"/>
              <a:sym typeface="Calibri"/>
            </a:endParaRPr>
          </a:p>
        </p:txBody>
      </p:sp>
      <p:sp>
        <p:nvSpPr>
          <p:cNvPr id="281" name="Google Shape;281;ge24a1f7756_2_30"/>
          <p:cNvSpPr txBox="1"/>
          <p:nvPr/>
        </p:nvSpPr>
        <p:spPr>
          <a:xfrm>
            <a:off x="2555225" y="4456075"/>
            <a:ext cx="8292900" cy="1108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AR" sz="2000">
                <a:solidFill>
                  <a:srgbClr val="202122"/>
                </a:solidFill>
                <a:latin typeface="Calibri"/>
                <a:ea typeface="Calibri"/>
                <a:cs typeface="Calibri"/>
                <a:sym typeface="Calibri"/>
              </a:rPr>
              <a:t>L</a:t>
            </a:r>
            <a:r>
              <a:rPr lang="es-AR" sz="2000">
                <a:solidFill>
                  <a:srgbClr val="202122"/>
                </a:solidFill>
                <a:latin typeface="Calibri"/>
                <a:ea typeface="Calibri"/>
                <a:cs typeface="Calibri"/>
                <a:sym typeface="Calibri"/>
              </a:rPr>
              <a:t>a especificidad cuantifica la tasa de verdaderos negativos o el número de ejemplos que el modelo definió como negativos que fueron realmente negativos.</a:t>
            </a:r>
            <a:endParaRPr sz="2000">
              <a:solidFill>
                <a:srgbClr val="202122"/>
              </a:solidFill>
              <a:latin typeface="Calibri"/>
              <a:ea typeface="Calibri"/>
              <a:cs typeface="Calibri"/>
              <a:sym typeface="Calibri"/>
            </a:endParaRPr>
          </a:p>
        </p:txBody>
      </p:sp>
      <p:sp>
        <p:nvSpPr>
          <p:cNvPr id="282" name="Google Shape;282;ge24a1f7756_2_30"/>
          <p:cNvSpPr/>
          <p:nvPr/>
        </p:nvSpPr>
        <p:spPr>
          <a:xfrm rot="5400000">
            <a:off x="2021150" y="2730275"/>
            <a:ext cx="1031100" cy="969600"/>
          </a:xfrm>
          <a:prstGeom prst="roundRect">
            <a:avLst>
              <a:gd fmla="val 50000" name="adj"/>
            </a:avLst>
          </a:prstGeom>
          <a:noFill/>
          <a:ln cap="flat" cmpd="sng" w="76200">
            <a:solidFill>
              <a:srgbClr val="45818E"/>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ge24a1f7756_2_30"/>
          <p:cNvSpPr/>
          <p:nvPr/>
        </p:nvSpPr>
        <p:spPr>
          <a:xfrm>
            <a:off x="1952600" y="1443975"/>
            <a:ext cx="1168200" cy="2336400"/>
          </a:xfrm>
          <a:prstGeom prst="roundRect">
            <a:avLst>
              <a:gd fmla="val 26919" name="adj"/>
            </a:avLst>
          </a:prstGeom>
          <a:noFill/>
          <a:ln cap="flat" cmpd="sng" w="76200">
            <a:solidFill>
              <a:srgbClr val="E69138"/>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84" name="Google Shape;284;ge24a1f7756_2_30"/>
          <p:cNvPicPr preferRelativeResize="0"/>
          <p:nvPr/>
        </p:nvPicPr>
        <p:blipFill rotWithShape="1">
          <a:blip r:embed="rId5">
            <a:alphaModFix/>
          </a:blip>
          <a:srcRect b="16049" l="7438" r="8222" t="19546"/>
          <a:stretch/>
        </p:blipFill>
        <p:spPr>
          <a:xfrm>
            <a:off x="3355450" y="653000"/>
            <a:ext cx="1885499" cy="1353499"/>
          </a:xfrm>
          <a:prstGeom prst="rect">
            <a:avLst/>
          </a:prstGeom>
          <a:noFill/>
          <a:ln>
            <a:noFill/>
          </a:ln>
        </p:spPr>
      </p:pic>
      <p:pic>
        <p:nvPicPr>
          <p:cNvPr id="285" name="Google Shape;285;ge24a1f7756_2_30"/>
          <p:cNvPicPr preferRelativeResize="0"/>
          <p:nvPr/>
        </p:nvPicPr>
        <p:blipFill rotWithShape="1">
          <a:blip r:embed="rId6">
            <a:alphaModFix/>
          </a:blip>
          <a:srcRect b="0" l="0" r="41806" t="0"/>
          <a:stretch/>
        </p:blipFill>
        <p:spPr>
          <a:xfrm>
            <a:off x="3204725" y="2554525"/>
            <a:ext cx="3568927" cy="1353500"/>
          </a:xfrm>
          <a:prstGeom prst="rect">
            <a:avLst/>
          </a:prstGeom>
          <a:noFill/>
          <a:ln>
            <a:noFill/>
          </a:ln>
        </p:spPr>
      </p:pic>
      <p:pic>
        <p:nvPicPr>
          <p:cNvPr id="286" name="Google Shape;286;ge24a1f7756_2_30"/>
          <p:cNvPicPr preferRelativeResize="0"/>
          <p:nvPr/>
        </p:nvPicPr>
        <p:blipFill rotWithShape="1">
          <a:blip r:embed="rId7">
            <a:alphaModFix/>
          </a:blip>
          <a:srcRect b="0" l="57126" r="12559" t="47274"/>
          <a:stretch/>
        </p:blipFill>
        <p:spPr>
          <a:xfrm>
            <a:off x="6820549" y="3259450"/>
            <a:ext cx="2471726" cy="730500"/>
          </a:xfrm>
          <a:prstGeom prst="rect">
            <a:avLst/>
          </a:prstGeom>
          <a:noFill/>
          <a:ln>
            <a:noFill/>
          </a:ln>
        </p:spPr>
      </p:pic>
      <p:pic>
        <p:nvPicPr>
          <p:cNvPr id="287" name="Google Shape;287;ge24a1f7756_2_30"/>
          <p:cNvPicPr preferRelativeResize="0"/>
          <p:nvPr/>
        </p:nvPicPr>
        <p:blipFill rotWithShape="1">
          <a:blip r:embed="rId6">
            <a:alphaModFix/>
          </a:blip>
          <a:srcRect b="53488" l="59696" r="0" t="0"/>
          <a:stretch/>
        </p:blipFill>
        <p:spPr>
          <a:xfrm>
            <a:off x="6858000" y="2554550"/>
            <a:ext cx="2471726" cy="6295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blipFill>
          <a:blip r:embed="rId3">
            <a:alphaModFix/>
          </a:blip>
          <a:stretch>
            <a:fillRect/>
          </a:stretch>
        </a:blipFill>
      </p:bgPr>
    </p:bg>
    <p:spTree>
      <p:nvGrpSpPr>
        <p:cNvPr id="291" name="Shape 291"/>
        <p:cNvGrpSpPr/>
        <p:nvPr/>
      </p:nvGrpSpPr>
      <p:grpSpPr>
        <a:xfrm>
          <a:off x="0" y="0"/>
          <a:ext cx="0" cy="0"/>
          <a:chOff x="0" y="0"/>
          <a:chExt cx="0" cy="0"/>
        </a:xfrm>
      </p:grpSpPr>
      <p:sp>
        <p:nvSpPr>
          <p:cNvPr id="292" name="Google Shape;292;ge1fab65b92_0_40"/>
          <p:cNvSpPr txBox="1"/>
          <p:nvPr/>
        </p:nvSpPr>
        <p:spPr>
          <a:xfrm>
            <a:off x="2419725" y="2883625"/>
            <a:ext cx="6519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1600">
              <a:latin typeface="Calibri"/>
              <a:ea typeface="Calibri"/>
              <a:cs typeface="Calibri"/>
              <a:sym typeface="Calibri"/>
            </a:endParaRPr>
          </a:p>
        </p:txBody>
      </p:sp>
      <p:sp>
        <p:nvSpPr>
          <p:cNvPr id="293" name="Google Shape;293;ge1fab65b92_0_40"/>
          <p:cNvSpPr txBox="1"/>
          <p:nvPr/>
        </p:nvSpPr>
        <p:spPr>
          <a:xfrm>
            <a:off x="2419725" y="4891575"/>
            <a:ext cx="6519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1600">
              <a:latin typeface="Calibri"/>
              <a:ea typeface="Calibri"/>
              <a:cs typeface="Calibri"/>
              <a:sym typeface="Calibri"/>
            </a:endParaRPr>
          </a:p>
        </p:txBody>
      </p:sp>
      <p:sp>
        <p:nvSpPr>
          <p:cNvPr id="294" name="Google Shape;294;ge1fab65b92_0_40"/>
          <p:cNvSpPr txBox="1"/>
          <p:nvPr/>
        </p:nvSpPr>
        <p:spPr>
          <a:xfrm>
            <a:off x="2555225" y="4456075"/>
            <a:ext cx="8292900" cy="1985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AR" sz="2000">
                <a:solidFill>
                  <a:srgbClr val="202122"/>
                </a:solidFill>
                <a:latin typeface="Calibri"/>
                <a:ea typeface="Calibri"/>
                <a:cs typeface="Calibri"/>
                <a:sym typeface="Calibri"/>
              </a:rPr>
              <a:t>Accuracy nos dice con qué frecuencia el clasificador está correcto al hacer las predicciones. </a:t>
            </a:r>
            <a:endParaRPr sz="2000">
              <a:solidFill>
                <a:srgbClr val="202122"/>
              </a:solidFill>
              <a:latin typeface="Calibri"/>
              <a:ea typeface="Calibri"/>
              <a:cs typeface="Calibri"/>
              <a:sym typeface="Calibri"/>
            </a:endParaRPr>
          </a:p>
          <a:p>
            <a:pPr indent="0" lvl="0" marL="0" rtl="0" algn="ctr">
              <a:spcBef>
                <a:spcPts val="0"/>
              </a:spcBef>
              <a:spcAft>
                <a:spcPts val="0"/>
              </a:spcAft>
              <a:buNone/>
            </a:pPr>
            <a:r>
              <a:t/>
            </a:r>
            <a:endParaRPr sz="2000">
              <a:solidFill>
                <a:srgbClr val="202122"/>
              </a:solidFill>
              <a:latin typeface="Calibri"/>
              <a:ea typeface="Calibri"/>
              <a:cs typeface="Calibri"/>
              <a:sym typeface="Calibri"/>
            </a:endParaRPr>
          </a:p>
          <a:p>
            <a:pPr indent="0" lvl="0" marL="0" rtl="0" algn="ctr">
              <a:spcBef>
                <a:spcPts val="0"/>
              </a:spcBef>
              <a:spcAft>
                <a:spcPts val="0"/>
              </a:spcAft>
              <a:buNone/>
            </a:pPr>
            <a:r>
              <a:rPr i="1" lang="es-AR" sz="1900">
                <a:solidFill>
                  <a:srgbClr val="202122"/>
                </a:solidFill>
                <a:latin typeface="Calibri"/>
                <a:ea typeface="Calibri"/>
                <a:cs typeface="Calibri"/>
                <a:sym typeface="Calibri"/>
              </a:rPr>
              <a:t>Warning: En general, no se recomienda juzgar su modelo por la precisión en caso de conjuntos de datos de clase desequilibrados, ya que puede obtener una alta precisión con sólo predecir todas las observaciones como la clase dominante. </a:t>
            </a:r>
            <a:endParaRPr i="1" sz="1900">
              <a:solidFill>
                <a:srgbClr val="202122"/>
              </a:solidFill>
              <a:latin typeface="Calibri"/>
              <a:ea typeface="Calibri"/>
              <a:cs typeface="Calibri"/>
              <a:sym typeface="Calibri"/>
            </a:endParaRPr>
          </a:p>
        </p:txBody>
      </p:sp>
      <p:pic>
        <p:nvPicPr>
          <p:cNvPr id="295" name="Google Shape;295;ge1fab65b92_0_40"/>
          <p:cNvPicPr preferRelativeResize="0"/>
          <p:nvPr/>
        </p:nvPicPr>
        <p:blipFill>
          <a:blip r:embed="rId4">
            <a:alphaModFix/>
          </a:blip>
          <a:stretch>
            <a:fillRect/>
          </a:stretch>
        </p:blipFill>
        <p:spPr>
          <a:xfrm>
            <a:off x="2942138" y="2433337"/>
            <a:ext cx="7745172" cy="1595924"/>
          </a:xfrm>
          <a:prstGeom prst="rect">
            <a:avLst/>
          </a:prstGeom>
          <a:noFill/>
          <a:ln>
            <a:noFill/>
          </a:ln>
        </p:spPr>
      </p:pic>
      <p:sp>
        <p:nvSpPr>
          <p:cNvPr id="296" name="Google Shape;296;ge1fab65b92_0_40"/>
          <p:cNvSpPr/>
          <p:nvPr/>
        </p:nvSpPr>
        <p:spPr>
          <a:xfrm rot="2846376">
            <a:off x="349786" y="2062091"/>
            <a:ext cx="2980186" cy="969469"/>
          </a:xfrm>
          <a:prstGeom prst="roundRect">
            <a:avLst>
              <a:gd fmla="val 50000" name="adj"/>
            </a:avLst>
          </a:prstGeom>
          <a:noFill/>
          <a:ln cap="flat" cmpd="sng" w="76200">
            <a:solidFill>
              <a:srgbClr val="45818E"/>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97" name="Google Shape;297;ge1fab65b92_0_40"/>
          <p:cNvPicPr preferRelativeResize="0"/>
          <p:nvPr/>
        </p:nvPicPr>
        <p:blipFill rotWithShape="1">
          <a:blip r:embed="rId5">
            <a:alphaModFix/>
          </a:blip>
          <a:srcRect b="16049" l="7438" r="8222" t="19546"/>
          <a:stretch/>
        </p:blipFill>
        <p:spPr>
          <a:xfrm>
            <a:off x="3355450" y="653000"/>
            <a:ext cx="1885499" cy="1353499"/>
          </a:xfrm>
          <a:prstGeom prst="rect">
            <a:avLst/>
          </a:prstGeom>
          <a:noFill/>
          <a:ln>
            <a:noFill/>
          </a:ln>
        </p:spPr>
      </p:pic>
      <p:sp>
        <p:nvSpPr>
          <p:cNvPr id="298" name="Google Shape;298;ge1fab65b92_0_40"/>
          <p:cNvSpPr/>
          <p:nvPr/>
        </p:nvSpPr>
        <p:spPr>
          <a:xfrm rot="433">
            <a:off x="687675" y="1281175"/>
            <a:ext cx="2384100" cy="2542800"/>
          </a:xfrm>
          <a:prstGeom prst="roundRect">
            <a:avLst>
              <a:gd fmla="val 26919" name="adj"/>
            </a:avLst>
          </a:prstGeom>
          <a:noFill/>
          <a:ln cap="flat" cmpd="sng" w="76200">
            <a:solidFill>
              <a:srgbClr val="E69138"/>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99" name="Google Shape;299;ge1fab65b92_0_40"/>
          <p:cNvPicPr preferRelativeResize="0"/>
          <p:nvPr/>
        </p:nvPicPr>
        <p:blipFill>
          <a:blip r:embed="rId6">
            <a:alphaModFix/>
          </a:blip>
          <a:stretch>
            <a:fillRect/>
          </a:stretch>
        </p:blipFill>
        <p:spPr>
          <a:xfrm>
            <a:off x="0" y="580150"/>
            <a:ext cx="3283724" cy="3283724"/>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blipFill>
          <a:blip r:embed="rId3">
            <a:alphaModFix/>
          </a:blip>
          <a:stretch>
            <a:fillRect/>
          </a:stretch>
        </a:blipFill>
      </p:bgPr>
    </p:bg>
    <p:spTree>
      <p:nvGrpSpPr>
        <p:cNvPr id="303" name="Shape 303"/>
        <p:cNvGrpSpPr/>
        <p:nvPr/>
      </p:nvGrpSpPr>
      <p:grpSpPr>
        <a:xfrm>
          <a:off x="0" y="0"/>
          <a:ext cx="0" cy="0"/>
          <a:chOff x="0" y="0"/>
          <a:chExt cx="0" cy="0"/>
        </a:xfrm>
      </p:grpSpPr>
      <p:sp>
        <p:nvSpPr>
          <p:cNvPr id="304" name="Google Shape;304;ge24a1f7756_3_1"/>
          <p:cNvSpPr txBox="1"/>
          <p:nvPr/>
        </p:nvSpPr>
        <p:spPr>
          <a:xfrm>
            <a:off x="2419725" y="4891575"/>
            <a:ext cx="6519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1600">
              <a:latin typeface="Calibri"/>
              <a:ea typeface="Calibri"/>
              <a:cs typeface="Calibri"/>
              <a:sym typeface="Calibri"/>
            </a:endParaRPr>
          </a:p>
        </p:txBody>
      </p:sp>
      <p:sp>
        <p:nvSpPr>
          <p:cNvPr id="305" name="Google Shape;305;ge24a1f7756_3_1"/>
          <p:cNvSpPr txBox="1"/>
          <p:nvPr/>
        </p:nvSpPr>
        <p:spPr>
          <a:xfrm>
            <a:off x="2555225" y="4456075"/>
            <a:ext cx="82929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AR" sz="2000">
                <a:solidFill>
                  <a:srgbClr val="202122"/>
                </a:solidFill>
                <a:latin typeface="Calibri"/>
                <a:ea typeface="Calibri"/>
                <a:cs typeface="Calibri"/>
                <a:sym typeface="Calibri"/>
              </a:rPr>
              <a:t>F1 score es una media armónica de Recall y Precision. </a:t>
            </a:r>
            <a:endParaRPr sz="2000">
              <a:solidFill>
                <a:srgbClr val="202122"/>
              </a:solidFill>
              <a:latin typeface="Calibri"/>
              <a:ea typeface="Calibri"/>
              <a:cs typeface="Calibri"/>
              <a:sym typeface="Calibri"/>
            </a:endParaRPr>
          </a:p>
          <a:p>
            <a:pPr indent="0" lvl="0" marL="0" rtl="0" algn="ctr">
              <a:spcBef>
                <a:spcPts val="0"/>
              </a:spcBef>
              <a:spcAft>
                <a:spcPts val="0"/>
              </a:spcAft>
              <a:buNone/>
            </a:pPr>
            <a:r>
              <a:t/>
            </a:r>
            <a:endParaRPr sz="2000">
              <a:solidFill>
                <a:srgbClr val="202122"/>
              </a:solidFill>
              <a:latin typeface="Calibri"/>
              <a:ea typeface="Calibri"/>
              <a:cs typeface="Calibri"/>
              <a:sym typeface="Calibri"/>
            </a:endParaRPr>
          </a:p>
        </p:txBody>
      </p:sp>
      <p:pic>
        <p:nvPicPr>
          <p:cNvPr id="306" name="Google Shape;306;ge24a1f7756_3_1"/>
          <p:cNvPicPr preferRelativeResize="0"/>
          <p:nvPr/>
        </p:nvPicPr>
        <p:blipFill rotWithShape="1">
          <a:blip r:embed="rId4">
            <a:alphaModFix/>
          </a:blip>
          <a:srcRect b="16049" l="7438" r="8222" t="19546"/>
          <a:stretch/>
        </p:blipFill>
        <p:spPr>
          <a:xfrm>
            <a:off x="3355450" y="653000"/>
            <a:ext cx="1885499" cy="1353499"/>
          </a:xfrm>
          <a:prstGeom prst="rect">
            <a:avLst/>
          </a:prstGeom>
          <a:noFill/>
          <a:ln>
            <a:noFill/>
          </a:ln>
        </p:spPr>
      </p:pic>
      <p:pic>
        <p:nvPicPr>
          <p:cNvPr id="307" name="Google Shape;307;ge24a1f7756_3_1"/>
          <p:cNvPicPr preferRelativeResize="0"/>
          <p:nvPr/>
        </p:nvPicPr>
        <p:blipFill>
          <a:blip r:embed="rId5">
            <a:alphaModFix/>
          </a:blip>
          <a:stretch>
            <a:fillRect/>
          </a:stretch>
        </p:blipFill>
        <p:spPr>
          <a:xfrm>
            <a:off x="3636250" y="2555063"/>
            <a:ext cx="8292900" cy="1352446"/>
          </a:xfrm>
          <a:prstGeom prst="rect">
            <a:avLst/>
          </a:prstGeom>
          <a:noFill/>
          <a:ln>
            <a:noFill/>
          </a:ln>
        </p:spPr>
      </p:pic>
      <p:pic>
        <p:nvPicPr>
          <p:cNvPr id="308" name="Google Shape;308;ge24a1f7756_3_1"/>
          <p:cNvPicPr preferRelativeResize="0"/>
          <p:nvPr/>
        </p:nvPicPr>
        <p:blipFill>
          <a:blip r:embed="rId6">
            <a:alphaModFix/>
          </a:blip>
          <a:stretch>
            <a:fillRect/>
          </a:stretch>
        </p:blipFill>
        <p:spPr>
          <a:xfrm>
            <a:off x="0" y="580150"/>
            <a:ext cx="3283724" cy="3283724"/>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blipFill>
          <a:blip r:embed="rId3">
            <a:alphaModFix/>
          </a:blip>
          <a:stretch>
            <a:fillRect/>
          </a:stretch>
        </a:blipFill>
      </p:bgPr>
    </p:bg>
    <p:spTree>
      <p:nvGrpSpPr>
        <p:cNvPr id="312" name="Shape 312"/>
        <p:cNvGrpSpPr/>
        <p:nvPr/>
      </p:nvGrpSpPr>
      <p:grpSpPr>
        <a:xfrm>
          <a:off x="0" y="0"/>
          <a:ext cx="0" cy="0"/>
          <a:chOff x="0" y="0"/>
          <a:chExt cx="0" cy="0"/>
        </a:xfrm>
      </p:grpSpPr>
      <p:sp>
        <p:nvSpPr>
          <p:cNvPr id="313" name="Google Shape;313;ge24a1f7756_2_57"/>
          <p:cNvSpPr txBox="1"/>
          <p:nvPr/>
        </p:nvSpPr>
        <p:spPr>
          <a:xfrm>
            <a:off x="2419725" y="4891575"/>
            <a:ext cx="6519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000">
              <a:solidFill>
                <a:srgbClr val="202122"/>
              </a:solidFill>
              <a:latin typeface="Calibri"/>
              <a:ea typeface="Calibri"/>
              <a:cs typeface="Calibri"/>
              <a:sym typeface="Calibri"/>
            </a:endParaRPr>
          </a:p>
        </p:txBody>
      </p:sp>
      <p:pic>
        <p:nvPicPr>
          <p:cNvPr id="314" name="Google Shape;314;ge24a1f7756_2_57"/>
          <p:cNvPicPr preferRelativeResize="0"/>
          <p:nvPr/>
        </p:nvPicPr>
        <p:blipFill>
          <a:blip r:embed="rId4">
            <a:alphaModFix/>
          </a:blip>
          <a:stretch>
            <a:fillRect/>
          </a:stretch>
        </p:blipFill>
        <p:spPr>
          <a:xfrm>
            <a:off x="7649900" y="2149350"/>
            <a:ext cx="4203776" cy="4209251"/>
          </a:xfrm>
          <a:prstGeom prst="rect">
            <a:avLst/>
          </a:prstGeom>
          <a:noFill/>
          <a:ln>
            <a:noFill/>
          </a:ln>
        </p:spPr>
      </p:pic>
      <p:sp>
        <p:nvSpPr>
          <p:cNvPr id="315" name="Google Shape;315;ge24a1f7756_2_57"/>
          <p:cNvSpPr txBox="1"/>
          <p:nvPr/>
        </p:nvSpPr>
        <p:spPr>
          <a:xfrm>
            <a:off x="383275" y="1180950"/>
            <a:ext cx="37806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AR" sz="3600">
                <a:solidFill>
                  <a:schemeClr val="dk1"/>
                </a:solidFill>
                <a:latin typeface="Calibri"/>
                <a:ea typeface="Calibri"/>
                <a:cs typeface="Calibri"/>
                <a:sym typeface="Calibri"/>
              </a:rPr>
              <a:t> Curva Roc</a:t>
            </a:r>
            <a:endParaRPr b="1" sz="3600">
              <a:solidFill>
                <a:schemeClr val="dk1"/>
              </a:solidFill>
              <a:latin typeface="Calibri"/>
              <a:ea typeface="Calibri"/>
              <a:cs typeface="Calibri"/>
              <a:sym typeface="Calibri"/>
            </a:endParaRPr>
          </a:p>
          <a:p>
            <a:pPr indent="0" lvl="0" marL="0" rtl="0" algn="ctr">
              <a:spcBef>
                <a:spcPts val="0"/>
              </a:spcBef>
              <a:spcAft>
                <a:spcPts val="0"/>
              </a:spcAft>
              <a:buNone/>
            </a:pPr>
            <a:r>
              <a:t/>
            </a:r>
            <a:endParaRPr sz="2000">
              <a:solidFill>
                <a:srgbClr val="202122"/>
              </a:solidFill>
              <a:latin typeface="Calibri"/>
              <a:ea typeface="Calibri"/>
              <a:cs typeface="Calibri"/>
              <a:sym typeface="Calibri"/>
            </a:endParaRPr>
          </a:p>
        </p:txBody>
      </p:sp>
      <p:pic>
        <p:nvPicPr>
          <p:cNvPr id="316" name="Google Shape;316;ge24a1f7756_2_57"/>
          <p:cNvPicPr preferRelativeResize="0"/>
          <p:nvPr/>
        </p:nvPicPr>
        <p:blipFill>
          <a:blip r:embed="rId5">
            <a:alphaModFix/>
          </a:blip>
          <a:stretch>
            <a:fillRect/>
          </a:stretch>
        </p:blipFill>
        <p:spPr>
          <a:xfrm>
            <a:off x="2794899" y="4073513"/>
            <a:ext cx="4618950" cy="2285075"/>
          </a:xfrm>
          <a:prstGeom prst="rect">
            <a:avLst/>
          </a:prstGeom>
          <a:noFill/>
          <a:ln>
            <a:noFill/>
          </a:ln>
        </p:spPr>
      </p:pic>
      <p:sp>
        <p:nvSpPr>
          <p:cNvPr id="317" name="Google Shape;317;ge24a1f7756_2_57"/>
          <p:cNvSpPr txBox="1"/>
          <p:nvPr/>
        </p:nvSpPr>
        <p:spPr>
          <a:xfrm>
            <a:off x="513075" y="2025375"/>
            <a:ext cx="59964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AR" sz="2000">
                <a:solidFill>
                  <a:srgbClr val="202122"/>
                </a:solidFill>
                <a:latin typeface="Calibri"/>
                <a:ea typeface="Calibri"/>
                <a:cs typeface="Calibri"/>
                <a:sym typeface="Calibri"/>
              </a:rPr>
              <a:t>E</a:t>
            </a:r>
            <a:r>
              <a:rPr lang="es-AR" sz="2000">
                <a:solidFill>
                  <a:srgbClr val="202122"/>
                </a:solidFill>
                <a:latin typeface="Calibri"/>
                <a:ea typeface="Calibri"/>
                <a:cs typeface="Calibri"/>
                <a:sym typeface="Calibri"/>
              </a:rPr>
              <a:t>s la representación de la razón o proporción de verdaderos positivos (Sensibilidad) frente a la razón o proporción de falsos positivos (1 - especificidad) </a:t>
            </a:r>
            <a:endParaRPr sz="2000">
              <a:solidFill>
                <a:srgbClr val="202122"/>
              </a:solidFill>
              <a:latin typeface="Calibri"/>
              <a:ea typeface="Calibri"/>
              <a:cs typeface="Calibri"/>
              <a:sym typeface="Calibri"/>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21" name="Shape 321"/>
        <p:cNvGrpSpPr/>
        <p:nvPr/>
      </p:nvGrpSpPr>
      <p:grpSpPr>
        <a:xfrm>
          <a:off x="0" y="0"/>
          <a:ext cx="0" cy="0"/>
          <a:chOff x="0" y="0"/>
          <a:chExt cx="0" cy="0"/>
        </a:xfrm>
      </p:grpSpPr>
      <p:pic>
        <p:nvPicPr>
          <p:cNvPr id="322" name="Google Shape;322;gddc430f195_0_24"/>
          <p:cNvPicPr preferRelativeResize="0"/>
          <p:nvPr/>
        </p:nvPicPr>
        <p:blipFill>
          <a:blip r:embed="rId4">
            <a:alphaModFix/>
          </a:blip>
          <a:stretch>
            <a:fillRect/>
          </a:stretch>
        </p:blipFill>
        <p:spPr>
          <a:xfrm>
            <a:off x="9386700" y="3950675"/>
            <a:ext cx="2805300" cy="2805300"/>
          </a:xfrm>
          <a:prstGeom prst="rect">
            <a:avLst/>
          </a:prstGeom>
          <a:noFill/>
          <a:ln>
            <a:noFill/>
          </a:ln>
        </p:spPr>
      </p:pic>
      <p:sp>
        <p:nvSpPr>
          <p:cNvPr id="323" name="Google Shape;323;gddc430f195_0_24"/>
          <p:cNvSpPr txBox="1"/>
          <p:nvPr/>
        </p:nvSpPr>
        <p:spPr>
          <a:xfrm>
            <a:off x="1178300" y="717875"/>
            <a:ext cx="97167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AR" sz="3600">
                <a:latin typeface="Calibri"/>
                <a:ea typeface="Calibri"/>
                <a:cs typeface="Calibri"/>
                <a:sym typeface="Calibri"/>
              </a:rPr>
              <a:t>Resumen: Algoritmos Supervisados</a:t>
            </a:r>
            <a:endParaRPr b="1" sz="3600">
              <a:latin typeface="Calibri"/>
              <a:ea typeface="Calibri"/>
              <a:cs typeface="Calibri"/>
              <a:sym typeface="Calibri"/>
            </a:endParaRPr>
          </a:p>
        </p:txBody>
      </p:sp>
      <p:sp>
        <p:nvSpPr>
          <p:cNvPr id="324" name="Google Shape;324;gddc430f195_0_24"/>
          <p:cNvSpPr txBox="1"/>
          <p:nvPr/>
        </p:nvSpPr>
        <p:spPr>
          <a:xfrm>
            <a:off x="1839092" y="1515950"/>
            <a:ext cx="3645000" cy="585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AR" sz="2600">
                <a:latin typeface="Calibri"/>
                <a:ea typeface="Calibri"/>
                <a:cs typeface="Calibri"/>
                <a:sym typeface="Calibri"/>
              </a:rPr>
              <a:t>Regresión</a:t>
            </a:r>
            <a:endParaRPr b="1" sz="2600">
              <a:latin typeface="Calibri"/>
              <a:ea typeface="Calibri"/>
              <a:cs typeface="Calibri"/>
              <a:sym typeface="Calibri"/>
            </a:endParaRPr>
          </a:p>
        </p:txBody>
      </p:sp>
      <p:cxnSp>
        <p:nvCxnSpPr>
          <p:cNvPr id="325" name="Google Shape;325;gddc430f195_0_24"/>
          <p:cNvCxnSpPr/>
          <p:nvPr/>
        </p:nvCxnSpPr>
        <p:spPr>
          <a:xfrm>
            <a:off x="5458792" y="1456775"/>
            <a:ext cx="43800" cy="4880700"/>
          </a:xfrm>
          <a:prstGeom prst="straightConnector1">
            <a:avLst/>
          </a:prstGeom>
          <a:noFill/>
          <a:ln cap="flat" cmpd="sng" w="9525">
            <a:solidFill>
              <a:schemeClr val="dk2"/>
            </a:solidFill>
            <a:prstDash val="solid"/>
            <a:round/>
            <a:headEnd len="med" w="med" type="none"/>
            <a:tailEnd len="med" w="med" type="none"/>
          </a:ln>
        </p:spPr>
      </p:cxnSp>
      <p:pic>
        <p:nvPicPr>
          <p:cNvPr id="326" name="Google Shape;326;gddc430f195_0_24"/>
          <p:cNvPicPr preferRelativeResize="0"/>
          <p:nvPr/>
        </p:nvPicPr>
        <p:blipFill rotWithShape="1">
          <a:blip r:embed="rId5">
            <a:alphaModFix/>
          </a:blip>
          <a:srcRect b="0" l="3850" r="-3850" t="0"/>
          <a:stretch/>
        </p:blipFill>
        <p:spPr>
          <a:xfrm>
            <a:off x="2121022" y="2268538"/>
            <a:ext cx="3081125" cy="2320925"/>
          </a:xfrm>
          <a:prstGeom prst="rect">
            <a:avLst/>
          </a:prstGeom>
          <a:noFill/>
          <a:ln>
            <a:noFill/>
          </a:ln>
        </p:spPr>
      </p:pic>
      <p:sp>
        <p:nvSpPr>
          <p:cNvPr id="327" name="Google Shape;327;gddc430f195_0_24"/>
          <p:cNvSpPr txBox="1"/>
          <p:nvPr/>
        </p:nvSpPr>
        <p:spPr>
          <a:xfrm>
            <a:off x="4280225" y="4989863"/>
            <a:ext cx="1377300" cy="1723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AR" sz="2000">
                <a:latin typeface="Calibri"/>
                <a:ea typeface="Calibri"/>
                <a:cs typeface="Calibri"/>
                <a:sym typeface="Calibri"/>
              </a:rPr>
              <a:t>MAE</a:t>
            </a:r>
            <a:endParaRPr sz="2000">
              <a:latin typeface="Calibri"/>
              <a:ea typeface="Calibri"/>
              <a:cs typeface="Calibri"/>
              <a:sym typeface="Calibri"/>
            </a:endParaRPr>
          </a:p>
          <a:p>
            <a:pPr indent="0" lvl="0" marL="0" rtl="0" algn="l">
              <a:spcBef>
                <a:spcPts val="0"/>
              </a:spcBef>
              <a:spcAft>
                <a:spcPts val="0"/>
              </a:spcAft>
              <a:buNone/>
            </a:pPr>
            <a:r>
              <a:rPr lang="es-AR" sz="2000">
                <a:latin typeface="Calibri"/>
                <a:ea typeface="Calibri"/>
                <a:cs typeface="Calibri"/>
                <a:sym typeface="Calibri"/>
              </a:rPr>
              <a:t>MSE</a:t>
            </a:r>
            <a:endParaRPr sz="2000">
              <a:latin typeface="Calibri"/>
              <a:ea typeface="Calibri"/>
              <a:cs typeface="Calibri"/>
              <a:sym typeface="Calibri"/>
            </a:endParaRPr>
          </a:p>
          <a:p>
            <a:pPr indent="0" lvl="0" marL="0" rtl="0" algn="l">
              <a:spcBef>
                <a:spcPts val="0"/>
              </a:spcBef>
              <a:spcAft>
                <a:spcPts val="0"/>
              </a:spcAft>
              <a:buNone/>
            </a:pPr>
            <a:r>
              <a:rPr lang="es-AR" sz="2000">
                <a:latin typeface="Calibri"/>
                <a:ea typeface="Calibri"/>
                <a:cs typeface="Calibri"/>
                <a:sym typeface="Calibri"/>
              </a:rPr>
              <a:t>RMSE</a:t>
            </a:r>
            <a:endParaRPr sz="2000">
              <a:latin typeface="Calibri"/>
              <a:ea typeface="Calibri"/>
              <a:cs typeface="Calibri"/>
              <a:sym typeface="Calibri"/>
            </a:endParaRPr>
          </a:p>
          <a:p>
            <a:pPr indent="0" lvl="0" marL="0" rtl="0" algn="l">
              <a:spcBef>
                <a:spcPts val="0"/>
              </a:spcBef>
              <a:spcAft>
                <a:spcPts val="0"/>
              </a:spcAft>
              <a:buNone/>
            </a:pPr>
            <a:r>
              <a:rPr lang="es-AR" sz="2000">
                <a:latin typeface="Calibri"/>
                <a:ea typeface="Calibri"/>
                <a:cs typeface="Calibri"/>
                <a:sym typeface="Calibri"/>
              </a:rPr>
              <a:t>R2</a:t>
            </a:r>
            <a:endParaRPr sz="2000">
              <a:latin typeface="Calibri"/>
              <a:ea typeface="Calibri"/>
              <a:cs typeface="Calibri"/>
              <a:sym typeface="Calibri"/>
            </a:endParaRPr>
          </a:p>
          <a:p>
            <a:pPr indent="0" lvl="0" marL="0" rtl="0" algn="l">
              <a:spcBef>
                <a:spcPts val="0"/>
              </a:spcBef>
              <a:spcAft>
                <a:spcPts val="0"/>
              </a:spcAft>
              <a:buNone/>
            </a:pPr>
            <a:r>
              <a:t/>
            </a:r>
            <a:endParaRPr sz="2000">
              <a:latin typeface="Calibri"/>
              <a:ea typeface="Calibri"/>
              <a:cs typeface="Calibri"/>
              <a:sym typeface="Calibri"/>
            </a:endParaRPr>
          </a:p>
        </p:txBody>
      </p:sp>
      <p:pic>
        <p:nvPicPr>
          <p:cNvPr id="328" name="Google Shape;328;gddc430f195_0_24"/>
          <p:cNvPicPr preferRelativeResize="0"/>
          <p:nvPr/>
        </p:nvPicPr>
        <p:blipFill>
          <a:blip r:embed="rId6">
            <a:alphaModFix/>
          </a:blip>
          <a:stretch>
            <a:fillRect/>
          </a:stretch>
        </p:blipFill>
        <p:spPr>
          <a:xfrm>
            <a:off x="5502600" y="1627975"/>
            <a:ext cx="4383771" cy="3125113"/>
          </a:xfrm>
          <a:prstGeom prst="rect">
            <a:avLst/>
          </a:prstGeom>
          <a:noFill/>
          <a:ln>
            <a:noFill/>
          </a:ln>
        </p:spPr>
      </p:pic>
      <p:sp>
        <p:nvSpPr>
          <p:cNvPr id="329" name="Google Shape;329;gddc430f195_0_24"/>
          <p:cNvSpPr txBox="1"/>
          <p:nvPr/>
        </p:nvSpPr>
        <p:spPr>
          <a:xfrm>
            <a:off x="7413142" y="1515950"/>
            <a:ext cx="3645000" cy="585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AR" sz="2600">
                <a:latin typeface="Calibri"/>
                <a:ea typeface="Calibri"/>
                <a:cs typeface="Calibri"/>
                <a:sym typeface="Calibri"/>
              </a:rPr>
              <a:t>Clasificación</a:t>
            </a:r>
            <a:endParaRPr b="1" sz="2600">
              <a:latin typeface="Calibri"/>
              <a:ea typeface="Calibri"/>
              <a:cs typeface="Calibri"/>
              <a:sym typeface="Calibri"/>
            </a:endParaRPr>
          </a:p>
        </p:txBody>
      </p:sp>
      <p:sp>
        <p:nvSpPr>
          <p:cNvPr id="330" name="Google Shape;330;gddc430f195_0_24"/>
          <p:cNvSpPr txBox="1"/>
          <p:nvPr/>
        </p:nvSpPr>
        <p:spPr>
          <a:xfrm>
            <a:off x="5657525" y="4989875"/>
            <a:ext cx="2955000" cy="1723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AR" sz="2000">
                <a:latin typeface="Calibri"/>
                <a:ea typeface="Calibri"/>
                <a:cs typeface="Calibri"/>
                <a:sym typeface="Calibri"/>
              </a:rPr>
              <a:t>Matriz de confusión</a:t>
            </a:r>
            <a:endParaRPr sz="2000">
              <a:latin typeface="Calibri"/>
              <a:ea typeface="Calibri"/>
              <a:cs typeface="Calibri"/>
              <a:sym typeface="Calibri"/>
            </a:endParaRPr>
          </a:p>
          <a:p>
            <a:pPr indent="0" lvl="0" marL="0" rtl="0" algn="l">
              <a:spcBef>
                <a:spcPts val="0"/>
              </a:spcBef>
              <a:spcAft>
                <a:spcPts val="0"/>
              </a:spcAft>
              <a:buNone/>
            </a:pPr>
            <a:r>
              <a:rPr lang="es-AR" sz="2000">
                <a:latin typeface="Calibri"/>
                <a:ea typeface="Calibri"/>
                <a:cs typeface="Calibri"/>
                <a:sym typeface="Calibri"/>
              </a:rPr>
              <a:t>Precision</a:t>
            </a:r>
            <a:endParaRPr sz="2000">
              <a:latin typeface="Calibri"/>
              <a:ea typeface="Calibri"/>
              <a:cs typeface="Calibri"/>
              <a:sym typeface="Calibri"/>
            </a:endParaRPr>
          </a:p>
          <a:p>
            <a:pPr indent="0" lvl="0" marL="0" rtl="0" algn="l">
              <a:spcBef>
                <a:spcPts val="0"/>
              </a:spcBef>
              <a:spcAft>
                <a:spcPts val="0"/>
              </a:spcAft>
              <a:buNone/>
            </a:pPr>
            <a:r>
              <a:rPr lang="es-AR" sz="2000">
                <a:latin typeface="Calibri"/>
                <a:ea typeface="Calibri"/>
                <a:cs typeface="Calibri"/>
                <a:sym typeface="Calibri"/>
              </a:rPr>
              <a:t>Recall</a:t>
            </a:r>
            <a:endParaRPr sz="2000">
              <a:latin typeface="Calibri"/>
              <a:ea typeface="Calibri"/>
              <a:cs typeface="Calibri"/>
              <a:sym typeface="Calibri"/>
            </a:endParaRPr>
          </a:p>
          <a:p>
            <a:pPr indent="0" lvl="0" marL="0" rtl="0" algn="l">
              <a:spcBef>
                <a:spcPts val="0"/>
              </a:spcBef>
              <a:spcAft>
                <a:spcPts val="0"/>
              </a:spcAft>
              <a:buNone/>
            </a:pPr>
            <a:r>
              <a:rPr lang="es-AR" sz="2000">
                <a:latin typeface="Calibri"/>
                <a:ea typeface="Calibri"/>
                <a:cs typeface="Calibri"/>
                <a:sym typeface="Calibri"/>
              </a:rPr>
              <a:t>Specificy</a:t>
            </a:r>
            <a:endParaRPr sz="2000">
              <a:latin typeface="Calibri"/>
              <a:ea typeface="Calibri"/>
              <a:cs typeface="Calibri"/>
              <a:sym typeface="Calibri"/>
            </a:endParaRPr>
          </a:p>
          <a:p>
            <a:pPr indent="0" lvl="0" marL="0" rtl="0" algn="l">
              <a:spcBef>
                <a:spcPts val="0"/>
              </a:spcBef>
              <a:spcAft>
                <a:spcPts val="0"/>
              </a:spcAft>
              <a:buNone/>
            </a:pPr>
            <a:r>
              <a:t/>
            </a:r>
            <a:endParaRPr sz="2000">
              <a:latin typeface="Calibri"/>
              <a:ea typeface="Calibri"/>
              <a:cs typeface="Calibri"/>
              <a:sym typeface="Calibri"/>
            </a:endParaRPr>
          </a:p>
        </p:txBody>
      </p:sp>
      <p:sp>
        <p:nvSpPr>
          <p:cNvPr id="331" name="Google Shape;331;gddc430f195_0_24"/>
          <p:cNvSpPr txBox="1"/>
          <p:nvPr/>
        </p:nvSpPr>
        <p:spPr>
          <a:xfrm>
            <a:off x="7709750" y="5297675"/>
            <a:ext cx="13773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AR" sz="2000">
                <a:solidFill>
                  <a:schemeClr val="dk1"/>
                </a:solidFill>
                <a:latin typeface="Calibri"/>
                <a:ea typeface="Calibri"/>
                <a:cs typeface="Calibri"/>
                <a:sym typeface="Calibri"/>
              </a:rPr>
              <a:t>Accurancy</a:t>
            </a:r>
            <a:endParaRPr sz="2000">
              <a:solidFill>
                <a:schemeClr val="dk1"/>
              </a:solidFill>
              <a:latin typeface="Calibri"/>
              <a:ea typeface="Calibri"/>
              <a:cs typeface="Calibri"/>
              <a:sym typeface="Calibri"/>
            </a:endParaRPr>
          </a:p>
          <a:p>
            <a:pPr indent="0" lvl="0" marL="0" rtl="0" algn="l">
              <a:spcBef>
                <a:spcPts val="0"/>
              </a:spcBef>
              <a:spcAft>
                <a:spcPts val="0"/>
              </a:spcAft>
              <a:buNone/>
            </a:pPr>
            <a:r>
              <a:rPr lang="es-AR" sz="2000">
                <a:solidFill>
                  <a:schemeClr val="dk1"/>
                </a:solidFill>
                <a:latin typeface="Calibri"/>
                <a:ea typeface="Calibri"/>
                <a:cs typeface="Calibri"/>
                <a:sym typeface="Calibri"/>
              </a:rPr>
              <a:t>F1_score</a:t>
            </a:r>
            <a:endParaRPr sz="2000">
              <a:solidFill>
                <a:schemeClr val="dk1"/>
              </a:solidFill>
              <a:latin typeface="Calibri"/>
              <a:ea typeface="Calibri"/>
              <a:cs typeface="Calibri"/>
              <a:sym typeface="Calibri"/>
            </a:endParaRPr>
          </a:p>
          <a:p>
            <a:pPr indent="0" lvl="0" marL="0" rtl="0" algn="l">
              <a:spcBef>
                <a:spcPts val="0"/>
              </a:spcBef>
              <a:spcAft>
                <a:spcPts val="0"/>
              </a:spcAft>
              <a:buNone/>
            </a:pPr>
            <a:r>
              <a:rPr lang="es-AR" sz="2000">
                <a:solidFill>
                  <a:schemeClr val="dk1"/>
                </a:solidFill>
                <a:latin typeface="Calibri"/>
                <a:ea typeface="Calibri"/>
                <a:cs typeface="Calibri"/>
                <a:sym typeface="Calibri"/>
              </a:rPr>
              <a:t>Curva ROC</a:t>
            </a:r>
            <a:endParaRPr sz="2000">
              <a:solidFill>
                <a:schemeClr val="dk1"/>
              </a:solidFill>
              <a:latin typeface="Calibri"/>
              <a:ea typeface="Calibri"/>
              <a:cs typeface="Calibri"/>
              <a:sym typeface="Calibri"/>
            </a:endParaRPr>
          </a:p>
        </p:txBody>
      </p:sp>
      <p:sp>
        <p:nvSpPr>
          <p:cNvPr id="332" name="Google Shape;332;gddc430f195_0_24"/>
          <p:cNvSpPr txBox="1"/>
          <p:nvPr/>
        </p:nvSpPr>
        <p:spPr>
          <a:xfrm>
            <a:off x="354325" y="900350"/>
            <a:ext cx="1766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AR">
                <a:latin typeface="Calibri"/>
                <a:ea typeface="Calibri"/>
                <a:cs typeface="Calibri"/>
                <a:sym typeface="Calibri"/>
              </a:rPr>
              <a:t>Conozco la variable a predecir o Target</a:t>
            </a:r>
            <a:endParaRPr b="1">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4" name="Shape 104"/>
        <p:cNvGrpSpPr/>
        <p:nvPr/>
      </p:nvGrpSpPr>
      <p:grpSpPr>
        <a:xfrm>
          <a:off x="0" y="0"/>
          <a:ext cx="0" cy="0"/>
          <a:chOff x="0" y="0"/>
          <a:chExt cx="0" cy="0"/>
        </a:xfrm>
      </p:grpSpPr>
      <p:sp>
        <p:nvSpPr>
          <p:cNvPr id="105" name="Google Shape;105;p2"/>
          <p:cNvSpPr txBox="1"/>
          <p:nvPr/>
        </p:nvSpPr>
        <p:spPr>
          <a:xfrm>
            <a:off x="3272250" y="1015525"/>
            <a:ext cx="55290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AR" sz="3600">
                <a:latin typeface="Calibri"/>
                <a:ea typeface="Calibri"/>
                <a:cs typeface="Calibri"/>
                <a:sym typeface="Calibri"/>
              </a:rPr>
              <a:t>Introducción a métricas </a:t>
            </a:r>
            <a:endParaRPr b="1" sz="3600">
              <a:latin typeface="Calibri"/>
              <a:ea typeface="Calibri"/>
              <a:cs typeface="Calibri"/>
              <a:sym typeface="Calibri"/>
            </a:endParaRPr>
          </a:p>
        </p:txBody>
      </p:sp>
      <p:sp>
        <p:nvSpPr>
          <p:cNvPr id="106" name="Google Shape;106;p2"/>
          <p:cNvSpPr txBox="1"/>
          <p:nvPr/>
        </p:nvSpPr>
        <p:spPr>
          <a:xfrm>
            <a:off x="2544675" y="1754425"/>
            <a:ext cx="8199900" cy="4494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AR" sz="2000">
                <a:latin typeface="Calibri"/>
                <a:ea typeface="Calibri"/>
                <a:cs typeface="Calibri"/>
                <a:sym typeface="Calibri"/>
              </a:rPr>
              <a:t>¿Qué vamos a ver?</a:t>
            </a:r>
            <a:endParaRPr b="1" sz="2000">
              <a:latin typeface="Calibri"/>
              <a:ea typeface="Calibri"/>
              <a:cs typeface="Calibri"/>
              <a:sym typeface="Calibri"/>
            </a:endParaRPr>
          </a:p>
          <a:p>
            <a:pPr indent="0" lvl="0" marL="0" rtl="0" algn="l">
              <a:spcBef>
                <a:spcPts val="0"/>
              </a:spcBef>
              <a:spcAft>
                <a:spcPts val="0"/>
              </a:spcAft>
              <a:buNone/>
            </a:pPr>
            <a:r>
              <a:t/>
            </a:r>
            <a:endParaRPr sz="2000">
              <a:latin typeface="Calibri"/>
              <a:ea typeface="Calibri"/>
              <a:cs typeface="Calibri"/>
              <a:sym typeface="Calibri"/>
            </a:endParaRPr>
          </a:p>
          <a:p>
            <a:pPr indent="0" lvl="0" marL="0" rtl="0" algn="l">
              <a:spcBef>
                <a:spcPts val="0"/>
              </a:spcBef>
              <a:spcAft>
                <a:spcPts val="0"/>
              </a:spcAft>
              <a:buNone/>
            </a:pPr>
            <a:r>
              <a:rPr b="1" lang="es-AR" sz="2000">
                <a:latin typeface="Calibri"/>
                <a:ea typeface="Calibri"/>
                <a:cs typeface="Calibri"/>
                <a:sym typeface="Calibri"/>
              </a:rPr>
              <a:t>Por la mañana…</a:t>
            </a:r>
            <a:endParaRPr b="1" sz="2000">
              <a:latin typeface="Calibri"/>
              <a:ea typeface="Calibri"/>
              <a:cs typeface="Calibri"/>
              <a:sym typeface="Calibri"/>
            </a:endParaRPr>
          </a:p>
          <a:p>
            <a:pPr indent="0" lvl="0" marL="0" rtl="0" algn="l">
              <a:spcBef>
                <a:spcPts val="0"/>
              </a:spcBef>
              <a:spcAft>
                <a:spcPts val="0"/>
              </a:spcAft>
              <a:buNone/>
            </a:pPr>
            <a:r>
              <a:t/>
            </a:r>
            <a:endParaRPr b="1" sz="2000">
              <a:latin typeface="Calibri"/>
              <a:ea typeface="Calibri"/>
              <a:cs typeface="Calibri"/>
              <a:sym typeface="Calibri"/>
            </a:endParaRPr>
          </a:p>
          <a:p>
            <a:pPr indent="-355600" lvl="0" marL="457200" rtl="0" algn="l">
              <a:spcBef>
                <a:spcPts val="0"/>
              </a:spcBef>
              <a:spcAft>
                <a:spcPts val="0"/>
              </a:spcAft>
              <a:buSzPts val="2000"/>
              <a:buFont typeface="Calibri"/>
              <a:buChar char="-"/>
            </a:pPr>
            <a:r>
              <a:rPr lang="es-AR" sz="2000">
                <a:latin typeface="Calibri"/>
                <a:ea typeface="Calibri"/>
                <a:cs typeface="Calibri"/>
                <a:sym typeface="Calibri"/>
              </a:rPr>
              <a:t>¿Para qué medimos? Breve introducción a la temática.</a:t>
            </a:r>
            <a:endParaRPr sz="2000">
              <a:latin typeface="Calibri"/>
              <a:ea typeface="Calibri"/>
              <a:cs typeface="Calibri"/>
              <a:sym typeface="Calibri"/>
            </a:endParaRPr>
          </a:p>
          <a:p>
            <a:pPr indent="-355600" lvl="0" marL="457200" rtl="0" algn="l">
              <a:spcBef>
                <a:spcPts val="0"/>
              </a:spcBef>
              <a:spcAft>
                <a:spcPts val="0"/>
              </a:spcAft>
              <a:buSzPts val="2000"/>
              <a:buFont typeface="Calibri"/>
              <a:buChar char="-"/>
            </a:pPr>
            <a:r>
              <a:rPr lang="es-AR" sz="2000">
                <a:latin typeface="Calibri"/>
                <a:ea typeface="Calibri"/>
                <a:cs typeface="Calibri"/>
                <a:sym typeface="Calibri"/>
              </a:rPr>
              <a:t>Métricas para modelos de regresión. Teoría y código.</a:t>
            </a:r>
            <a:endParaRPr sz="2000">
              <a:latin typeface="Calibri"/>
              <a:ea typeface="Calibri"/>
              <a:cs typeface="Calibri"/>
              <a:sym typeface="Calibri"/>
            </a:endParaRPr>
          </a:p>
          <a:p>
            <a:pPr indent="-355600" lvl="0" marL="457200" rtl="0" algn="l">
              <a:spcBef>
                <a:spcPts val="0"/>
              </a:spcBef>
              <a:spcAft>
                <a:spcPts val="0"/>
              </a:spcAft>
              <a:buSzPts val="2000"/>
              <a:buFont typeface="Calibri"/>
              <a:buChar char="-"/>
            </a:pPr>
            <a:r>
              <a:rPr lang="es-AR" sz="2000">
                <a:latin typeface="Calibri"/>
                <a:ea typeface="Calibri"/>
                <a:cs typeface="Calibri"/>
                <a:sym typeface="Calibri"/>
              </a:rPr>
              <a:t>Métricas para modelos de clasificación. Teoría y código.</a:t>
            </a:r>
            <a:endParaRPr sz="2000">
              <a:latin typeface="Calibri"/>
              <a:ea typeface="Calibri"/>
              <a:cs typeface="Calibri"/>
              <a:sym typeface="Calibri"/>
            </a:endParaRPr>
          </a:p>
          <a:p>
            <a:pPr indent="0" lvl="0" marL="0" rtl="0" algn="l">
              <a:spcBef>
                <a:spcPts val="0"/>
              </a:spcBef>
              <a:spcAft>
                <a:spcPts val="0"/>
              </a:spcAft>
              <a:buNone/>
            </a:pPr>
            <a:r>
              <a:t/>
            </a:r>
            <a:endParaRPr sz="2000">
              <a:latin typeface="Calibri"/>
              <a:ea typeface="Calibri"/>
              <a:cs typeface="Calibri"/>
              <a:sym typeface="Calibri"/>
            </a:endParaRPr>
          </a:p>
          <a:p>
            <a:pPr indent="0" lvl="0" marL="0" rtl="0" algn="l">
              <a:spcBef>
                <a:spcPts val="0"/>
              </a:spcBef>
              <a:spcAft>
                <a:spcPts val="0"/>
              </a:spcAft>
              <a:buNone/>
            </a:pPr>
            <a:r>
              <a:rPr lang="es-AR" sz="2000">
                <a:latin typeface="Calibri"/>
                <a:ea typeface="Calibri"/>
                <a:cs typeface="Calibri"/>
                <a:sym typeface="Calibri"/>
              </a:rPr>
              <a:t>*Break</a:t>
            </a:r>
            <a:endParaRPr sz="2000">
              <a:latin typeface="Calibri"/>
              <a:ea typeface="Calibri"/>
              <a:cs typeface="Calibri"/>
              <a:sym typeface="Calibri"/>
            </a:endParaRPr>
          </a:p>
          <a:p>
            <a:pPr indent="0" lvl="0" marL="0" rtl="0" algn="l">
              <a:spcBef>
                <a:spcPts val="0"/>
              </a:spcBef>
              <a:spcAft>
                <a:spcPts val="0"/>
              </a:spcAft>
              <a:buNone/>
            </a:pPr>
            <a:r>
              <a:t/>
            </a:r>
            <a:endParaRPr b="1" sz="2000">
              <a:latin typeface="Calibri"/>
              <a:ea typeface="Calibri"/>
              <a:cs typeface="Calibri"/>
              <a:sym typeface="Calibri"/>
            </a:endParaRPr>
          </a:p>
          <a:p>
            <a:pPr indent="0" lvl="0" marL="0" rtl="0" algn="l">
              <a:spcBef>
                <a:spcPts val="0"/>
              </a:spcBef>
              <a:spcAft>
                <a:spcPts val="0"/>
              </a:spcAft>
              <a:buNone/>
            </a:pPr>
            <a:r>
              <a:rPr b="1" lang="es-AR" sz="2000">
                <a:latin typeface="Calibri"/>
                <a:ea typeface="Calibri"/>
                <a:cs typeface="Calibri"/>
                <a:sym typeface="Calibri"/>
              </a:rPr>
              <a:t>Por la tarde…</a:t>
            </a:r>
            <a:r>
              <a:rPr lang="es-AR" sz="2000">
                <a:latin typeface="Calibri"/>
                <a:ea typeface="Calibri"/>
                <a:cs typeface="Calibri"/>
                <a:sym typeface="Calibri"/>
              </a:rPr>
              <a:t> </a:t>
            </a:r>
            <a:endParaRPr sz="2000">
              <a:latin typeface="Calibri"/>
              <a:ea typeface="Calibri"/>
              <a:cs typeface="Calibri"/>
              <a:sym typeface="Calibri"/>
            </a:endParaRPr>
          </a:p>
          <a:p>
            <a:pPr indent="0" lvl="0" marL="0" rtl="0" algn="l">
              <a:spcBef>
                <a:spcPts val="0"/>
              </a:spcBef>
              <a:spcAft>
                <a:spcPts val="0"/>
              </a:spcAft>
              <a:buNone/>
            </a:pPr>
            <a:r>
              <a:t/>
            </a:r>
            <a:endParaRPr sz="2000">
              <a:latin typeface="Calibri"/>
              <a:ea typeface="Calibri"/>
              <a:cs typeface="Calibri"/>
              <a:sym typeface="Calibri"/>
            </a:endParaRPr>
          </a:p>
          <a:p>
            <a:pPr indent="-355600" lvl="0" marL="457200" rtl="0" algn="l">
              <a:spcBef>
                <a:spcPts val="0"/>
              </a:spcBef>
              <a:spcAft>
                <a:spcPts val="0"/>
              </a:spcAft>
              <a:buClr>
                <a:schemeClr val="dk1"/>
              </a:buClr>
              <a:buSzPts val="2000"/>
              <a:buFont typeface="Calibri"/>
              <a:buChar char="-"/>
            </a:pPr>
            <a:r>
              <a:rPr lang="es-AR" sz="2000">
                <a:solidFill>
                  <a:schemeClr val="dk1"/>
                </a:solidFill>
                <a:latin typeface="Calibri"/>
                <a:ea typeface="Calibri"/>
                <a:cs typeface="Calibri"/>
                <a:sym typeface="Calibri"/>
              </a:rPr>
              <a:t>Métricas para clusterización. Teoría y código.</a:t>
            </a:r>
            <a:endParaRPr sz="2000">
              <a:latin typeface="Calibri"/>
              <a:ea typeface="Calibri"/>
              <a:cs typeface="Calibri"/>
              <a:sym typeface="Calibri"/>
            </a:endParaRPr>
          </a:p>
          <a:p>
            <a:pPr indent="-355600" lvl="0" marL="457200" rtl="0" algn="l">
              <a:spcBef>
                <a:spcPts val="0"/>
              </a:spcBef>
              <a:spcAft>
                <a:spcPts val="0"/>
              </a:spcAft>
              <a:buClr>
                <a:schemeClr val="dk1"/>
              </a:buClr>
              <a:buSzPts val="2000"/>
              <a:buFont typeface="Calibri"/>
              <a:buChar char="-"/>
            </a:pPr>
            <a:r>
              <a:rPr lang="es-AR" sz="2000">
                <a:solidFill>
                  <a:schemeClr val="dk1"/>
                </a:solidFill>
                <a:latin typeface="Calibri"/>
                <a:ea typeface="Calibri"/>
                <a:cs typeface="Calibri"/>
                <a:sym typeface="Calibri"/>
              </a:rPr>
              <a:t>¿</a:t>
            </a:r>
            <a:r>
              <a:rPr lang="es-AR" sz="2000">
                <a:latin typeface="Calibri"/>
                <a:ea typeface="Calibri"/>
                <a:cs typeface="Calibri"/>
                <a:sym typeface="Calibri"/>
              </a:rPr>
              <a:t>Qué hago con mi modelo ahora?</a:t>
            </a:r>
            <a:endParaRPr sz="2000">
              <a:latin typeface="Calibri"/>
              <a:ea typeface="Calibri"/>
              <a:cs typeface="Calibri"/>
              <a:sym typeface="Calibri"/>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36" name="Shape 336"/>
        <p:cNvGrpSpPr/>
        <p:nvPr/>
      </p:nvGrpSpPr>
      <p:grpSpPr>
        <a:xfrm>
          <a:off x="0" y="0"/>
          <a:ext cx="0" cy="0"/>
          <a:chOff x="0" y="0"/>
          <a:chExt cx="0" cy="0"/>
        </a:xfrm>
      </p:grpSpPr>
      <p:sp>
        <p:nvSpPr>
          <p:cNvPr id="337" name="Google Shape;337;ge61d96fd6b_27_8"/>
          <p:cNvSpPr txBox="1"/>
          <p:nvPr/>
        </p:nvSpPr>
        <p:spPr>
          <a:xfrm>
            <a:off x="1303875" y="1993450"/>
            <a:ext cx="97167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AR" sz="3600">
                <a:latin typeface="Calibri"/>
                <a:ea typeface="Calibri"/>
                <a:cs typeface="Calibri"/>
                <a:sym typeface="Calibri"/>
              </a:rPr>
              <a:t>Métricas para modelos de clusterización</a:t>
            </a:r>
            <a:endParaRPr b="1" sz="3600">
              <a:latin typeface="Calibri"/>
              <a:ea typeface="Calibri"/>
              <a:cs typeface="Calibri"/>
              <a:sym typeface="Calibri"/>
            </a:endParaRPr>
          </a:p>
        </p:txBody>
      </p:sp>
      <p:pic>
        <p:nvPicPr>
          <p:cNvPr id="338" name="Google Shape;338;ge61d96fd6b_27_8"/>
          <p:cNvPicPr preferRelativeResize="0"/>
          <p:nvPr/>
        </p:nvPicPr>
        <p:blipFill>
          <a:blip r:embed="rId4">
            <a:alphaModFix/>
          </a:blip>
          <a:stretch>
            <a:fillRect/>
          </a:stretch>
        </p:blipFill>
        <p:spPr>
          <a:xfrm>
            <a:off x="4800600" y="3085375"/>
            <a:ext cx="2590800" cy="176212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blipFill>
          <a:blip r:embed="rId3">
            <a:alphaModFix/>
          </a:blip>
          <a:stretch>
            <a:fillRect/>
          </a:stretch>
        </a:blipFill>
      </p:bgPr>
    </p:bg>
    <p:spTree>
      <p:nvGrpSpPr>
        <p:cNvPr id="342" name="Shape 342"/>
        <p:cNvGrpSpPr/>
        <p:nvPr/>
      </p:nvGrpSpPr>
      <p:grpSpPr>
        <a:xfrm>
          <a:off x="0" y="0"/>
          <a:ext cx="0" cy="0"/>
          <a:chOff x="0" y="0"/>
          <a:chExt cx="0" cy="0"/>
        </a:xfrm>
      </p:grpSpPr>
      <p:sp>
        <p:nvSpPr>
          <p:cNvPr id="343" name="Google Shape;343;gb6eb7e997a_0_3"/>
          <p:cNvSpPr txBox="1"/>
          <p:nvPr/>
        </p:nvSpPr>
        <p:spPr>
          <a:xfrm>
            <a:off x="1357400" y="898025"/>
            <a:ext cx="9716700" cy="738900"/>
          </a:xfrm>
          <a:prstGeom prst="rect">
            <a:avLst/>
          </a:prstGeom>
          <a:noFill/>
          <a:ln>
            <a:noFill/>
          </a:ln>
        </p:spPr>
        <p:txBody>
          <a:bodyPr anchorCtr="0" anchor="t" bIns="91425" lIns="91425" spcFirstLastPara="1" rIns="91425" wrap="square" tIns="91425">
            <a:spAutoFit/>
          </a:bodyPr>
          <a:lstStyle/>
          <a:p>
            <a:pPr indent="-457200" lvl="0" marL="457200" rtl="0" algn="ctr">
              <a:spcBef>
                <a:spcPts val="0"/>
              </a:spcBef>
              <a:spcAft>
                <a:spcPts val="0"/>
              </a:spcAft>
              <a:buSzPts val="3600"/>
              <a:buFont typeface="Calibri"/>
              <a:buAutoNum type="arabicParenR"/>
            </a:pPr>
            <a:r>
              <a:rPr b="1" lang="es-AR" sz="3600">
                <a:latin typeface="Calibri"/>
                <a:ea typeface="Calibri"/>
                <a:cs typeface="Calibri"/>
                <a:sym typeface="Calibri"/>
              </a:rPr>
              <a:t>Método</a:t>
            </a:r>
            <a:r>
              <a:rPr b="1" lang="es-AR" sz="3600">
                <a:latin typeface="Calibri"/>
                <a:ea typeface="Calibri"/>
                <a:cs typeface="Calibri"/>
                <a:sym typeface="Calibri"/>
              </a:rPr>
              <a:t> del codo (elbow)</a:t>
            </a:r>
            <a:endParaRPr b="1" sz="3600">
              <a:latin typeface="Calibri"/>
              <a:ea typeface="Calibri"/>
              <a:cs typeface="Calibri"/>
              <a:sym typeface="Calibri"/>
            </a:endParaRPr>
          </a:p>
        </p:txBody>
      </p:sp>
      <p:pic>
        <p:nvPicPr>
          <p:cNvPr id="344" name="Google Shape;344;gb6eb7e997a_0_3"/>
          <p:cNvPicPr preferRelativeResize="0"/>
          <p:nvPr/>
        </p:nvPicPr>
        <p:blipFill>
          <a:blip r:embed="rId4">
            <a:alphaModFix/>
          </a:blip>
          <a:stretch>
            <a:fillRect/>
          </a:stretch>
        </p:blipFill>
        <p:spPr>
          <a:xfrm>
            <a:off x="1921475" y="1866400"/>
            <a:ext cx="5340926" cy="4015601"/>
          </a:xfrm>
          <a:prstGeom prst="rect">
            <a:avLst/>
          </a:prstGeom>
          <a:noFill/>
          <a:ln>
            <a:noFill/>
          </a:ln>
        </p:spPr>
      </p:pic>
      <p:cxnSp>
        <p:nvCxnSpPr>
          <p:cNvPr id="345" name="Google Shape;345;gb6eb7e997a_0_3"/>
          <p:cNvCxnSpPr/>
          <p:nvPr/>
        </p:nvCxnSpPr>
        <p:spPr>
          <a:xfrm flipH="1">
            <a:off x="5781525" y="4215675"/>
            <a:ext cx="615600" cy="936900"/>
          </a:xfrm>
          <a:prstGeom prst="straightConnector1">
            <a:avLst/>
          </a:prstGeom>
          <a:noFill/>
          <a:ln cap="flat" cmpd="sng" w="9525">
            <a:solidFill>
              <a:srgbClr val="FF0000"/>
            </a:solidFill>
            <a:prstDash val="solid"/>
            <a:round/>
            <a:headEnd len="med" w="med" type="none"/>
            <a:tailEnd len="med" w="med" type="triangle"/>
          </a:ln>
        </p:spPr>
      </p:cxnSp>
      <p:sp>
        <p:nvSpPr>
          <p:cNvPr id="346" name="Google Shape;346;gb6eb7e997a_0_3"/>
          <p:cNvSpPr txBox="1"/>
          <p:nvPr/>
        </p:nvSpPr>
        <p:spPr>
          <a:xfrm>
            <a:off x="7451475" y="1866400"/>
            <a:ext cx="4550100" cy="42483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s-AR" sz="2400">
                <a:solidFill>
                  <a:schemeClr val="dk1"/>
                </a:solidFill>
                <a:latin typeface="Calibri"/>
                <a:ea typeface="Calibri"/>
                <a:cs typeface="Calibri"/>
                <a:sym typeface="Calibri"/>
              </a:rPr>
              <a:t>Distorsión: Se calcula como el promedio de las distancias al cuadrado desde los centros de los grupos de los respectivos grupos. Normalmente, se utiliza la métrica de distancia euclidiana.</a:t>
            </a:r>
            <a:endParaRPr sz="2400">
              <a:solidFill>
                <a:schemeClr val="dk1"/>
              </a:solidFill>
              <a:latin typeface="Calibri"/>
              <a:ea typeface="Calibri"/>
              <a:cs typeface="Calibri"/>
              <a:sym typeface="Calibri"/>
            </a:endParaRPr>
          </a:p>
          <a:p>
            <a:pPr indent="0" lvl="0" marL="0" rtl="0" algn="just">
              <a:spcBef>
                <a:spcPts val="0"/>
              </a:spcBef>
              <a:spcAft>
                <a:spcPts val="0"/>
              </a:spcAft>
              <a:buNone/>
            </a:pPr>
            <a:r>
              <a:t/>
            </a:r>
            <a:endParaRPr sz="2400">
              <a:solidFill>
                <a:schemeClr val="dk1"/>
              </a:solidFill>
              <a:latin typeface="Calibri"/>
              <a:ea typeface="Calibri"/>
              <a:cs typeface="Calibri"/>
              <a:sym typeface="Calibri"/>
            </a:endParaRPr>
          </a:p>
          <a:p>
            <a:pPr indent="0" lvl="0" marL="0" rtl="0" algn="just">
              <a:spcBef>
                <a:spcPts val="0"/>
              </a:spcBef>
              <a:spcAft>
                <a:spcPts val="0"/>
              </a:spcAft>
              <a:buNone/>
            </a:pPr>
            <a:r>
              <a:rPr lang="es-AR" sz="2400">
                <a:solidFill>
                  <a:schemeClr val="dk1"/>
                </a:solidFill>
                <a:latin typeface="Calibri"/>
                <a:ea typeface="Calibri"/>
                <a:cs typeface="Calibri"/>
                <a:sym typeface="Calibri"/>
              </a:rPr>
              <a:t>Inercia: es la suma de las distancias al cuadrado de las muestras a su centro de conglomerado más cercano. </a:t>
            </a:r>
            <a:endParaRPr sz="2400">
              <a:solidFill>
                <a:schemeClr val="dk1"/>
              </a:solidFill>
              <a:latin typeface="Calibri"/>
              <a:ea typeface="Calibri"/>
              <a:cs typeface="Calibri"/>
              <a:sym typeface="Calibri"/>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blipFill>
          <a:blip r:embed="rId3">
            <a:alphaModFix/>
          </a:blip>
          <a:stretch>
            <a:fillRect/>
          </a:stretch>
        </a:blipFill>
      </p:bgPr>
    </p:bg>
    <p:spTree>
      <p:nvGrpSpPr>
        <p:cNvPr id="350" name="Shape 350"/>
        <p:cNvGrpSpPr/>
        <p:nvPr/>
      </p:nvGrpSpPr>
      <p:grpSpPr>
        <a:xfrm>
          <a:off x="0" y="0"/>
          <a:ext cx="0" cy="0"/>
          <a:chOff x="0" y="0"/>
          <a:chExt cx="0" cy="0"/>
        </a:xfrm>
      </p:grpSpPr>
      <p:sp>
        <p:nvSpPr>
          <p:cNvPr id="351" name="Google Shape;351;gb6eb7e997a_0_20"/>
          <p:cNvSpPr txBox="1"/>
          <p:nvPr/>
        </p:nvSpPr>
        <p:spPr>
          <a:xfrm>
            <a:off x="1369925" y="810275"/>
            <a:ext cx="97167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AR" sz="3600">
                <a:latin typeface="Calibri"/>
                <a:ea typeface="Calibri"/>
                <a:cs typeface="Calibri"/>
                <a:sym typeface="Calibri"/>
              </a:rPr>
              <a:t>2) Calinski and Harabasz </a:t>
            </a:r>
            <a:endParaRPr b="1" sz="3600">
              <a:latin typeface="Calibri"/>
              <a:ea typeface="Calibri"/>
              <a:cs typeface="Calibri"/>
              <a:sym typeface="Calibri"/>
            </a:endParaRPr>
          </a:p>
        </p:txBody>
      </p:sp>
      <p:sp>
        <p:nvSpPr>
          <p:cNvPr id="352" name="Google Shape;352;gb6eb7e997a_0_20"/>
          <p:cNvSpPr txBox="1"/>
          <p:nvPr/>
        </p:nvSpPr>
        <p:spPr>
          <a:xfrm>
            <a:off x="188500" y="1704138"/>
            <a:ext cx="11417400" cy="16623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None/>
            </a:pPr>
            <a:r>
              <a:rPr lang="es-AR" sz="2400">
                <a:solidFill>
                  <a:schemeClr val="dk1"/>
                </a:solidFill>
                <a:latin typeface="Calibri"/>
                <a:ea typeface="Calibri"/>
                <a:cs typeface="Calibri"/>
                <a:sym typeface="Calibri"/>
              </a:rPr>
              <a:t>El índice de Calinski-Harabasz, </a:t>
            </a:r>
            <a:r>
              <a:rPr lang="es-AR" sz="2400">
                <a:solidFill>
                  <a:schemeClr val="dk1"/>
                </a:solidFill>
                <a:latin typeface="Calibri"/>
                <a:ea typeface="Calibri"/>
                <a:cs typeface="Calibri"/>
                <a:sym typeface="Calibri"/>
              </a:rPr>
              <a:t>también conocido como Criterio de relación de varianza, es la relación de la suma de la dispersión entre conglomerados y de la dispersión entre conglomerados para todos los conglomerados, cuanto mayor sea la puntuación, mejores serán los resultados.</a:t>
            </a:r>
            <a:endParaRPr sz="2400">
              <a:solidFill>
                <a:schemeClr val="dk1"/>
              </a:solidFill>
              <a:latin typeface="Calibri"/>
              <a:ea typeface="Calibri"/>
              <a:cs typeface="Calibri"/>
              <a:sym typeface="Calibri"/>
            </a:endParaRPr>
          </a:p>
        </p:txBody>
      </p:sp>
      <p:pic>
        <p:nvPicPr>
          <p:cNvPr id="353" name="Google Shape;353;gb6eb7e997a_0_20"/>
          <p:cNvPicPr preferRelativeResize="0"/>
          <p:nvPr/>
        </p:nvPicPr>
        <p:blipFill>
          <a:blip r:embed="rId4">
            <a:alphaModFix/>
          </a:blip>
          <a:stretch>
            <a:fillRect/>
          </a:stretch>
        </p:blipFill>
        <p:spPr>
          <a:xfrm>
            <a:off x="3738425" y="3366450"/>
            <a:ext cx="4317550" cy="29919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blipFill>
          <a:blip r:embed="rId3">
            <a:alphaModFix/>
          </a:blip>
          <a:stretch>
            <a:fillRect/>
          </a:stretch>
        </a:blipFill>
      </p:bgPr>
    </p:bg>
    <p:spTree>
      <p:nvGrpSpPr>
        <p:cNvPr id="357" name="Shape 357"/>
        <p:cNvGrpSpPr/>
        <p:nvPr/>
      </p:nvGrpSpPr>
      <p:grpSpPr>
        <a:xfrm>
          <a:off x="0" y="0"/>
          <a:ext cx="0" cy="0"/>
          <a:chOff x="0" y="0"/>
          <a:chExt cx="0" cy="0"/>
        </a:xfrm>
      </p:grpSpPr>
      <p:sp>
        <p:nvSpPr>
          <p:cNvPr id="358" name="Google Shape;358;gb6eb7e997a_0_49"/>
          <p:cNvSpPr txBox="1"/>
          <p:nvPr/>
        </p:nvSpPr>
        <p:spPr>
          <a:xfrm>
            <a:off x="1237650" y="772650"/>
            <a:ext cx="97167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AR" sz="3600">
                <a:latin typeface="Calibri"/>
                <a:ea typeface="Calibri"/>
                <a:cs typeface="Calibri"/>
                <a:sym typeface="Calibri"/>
              </a:rPr>
              <a:t>2) </a:t>
            </a:r>
            <a:r>
              <a:rPr b="1" lang="es-AR" sz="3600">
                <a:latin typeface="Calibri"/>
                <a:ea typeface="Calibri"/>
                <a:cs typeface="Calibri"/>
                <a:sym typeface="Calibri"/>
              </a:rPr>
              <a:t>Calinski and Harabasz </a:t>
            </a:r>
            <a:endParaRPr b="1" sz="3600">
              <a:latin typeface="Calibri"/>
              <a:ea typeface="Calibri"/>
              <a:cs typeface="Calibri"/>
              <a:sym typeface="Calibri"/>
            </a:endParaRPr>
          </a:p>
        </p:txBody>
      </p:sp>
      <p:sp>
        <p:nvSpPr>
          <p:cNvPr id="359" name="Google Shape;359;gb6eb7e997a_0_49"/>
          <p:cNvSpPr txBox="1"/>
          <p:nvPr/>
        </p:nvSpPr>
        <p:spPr>
          <a:xfrm>
            <a:off x="2099975" y="1837525"/>
            <a:ext cx="9170100" cy="42483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s-AR" sz="2400">
                <a:solidFill>
                  <a:schemeClr val="dk1"/>
                </a:solidFill>
                <a:latin typeface="Calibri"/>
                <a:ea typeface="Calibri"/>
                <a:cs typeface="Calibri"/>
                <a:sym typeface="Calibri"/>
              </a:rPr>
              <a:t>Ventajas: </a:t>
            </a:r>
            <a:endParaRPr sz="2400">
              <a:solidFill>
                <a:schemeClr val="dk1"/>
              </a:solidFill>
              <a:latin typeface="Calibri"/>
              <a:ea typeface="Calibri"/>
              <a:cs typeface="Calibri"/>
              <a:sym typeface="Calibri"/>
            </a:endParaRPr>
          </a:p>
          <a:p>
            <a:pPr indent="-381000" lvl="0" marL="457200" marR="0" rtl="0" algn="just">
              <a:lnSpc>
                <a:spcPct val="100000"/>
              </a:lnSpc>
              <a:spcBef>
                <a:spcPts val="0"/>
              </a:spcBef>
              <a:spcAft>
                <a:spcPts val="0"/>
              </a:spcAft>
              <a:buClr>
                <a:schemeClr val="dk1"/>
              </a:buClr>
              <a:buSzPts val="2400"/>
              <a:buFont typeface="Calibri"/>
              <a:buChar char="●"/>
            </a:pPr>
            <a:r>
              <a:rPr lang="es-AR" sz="2400">
                <a:solidFill>
                  <a:schemeClr val="dk1"/>
                </a:solidFill>
                <a:latin typeface="Calibri"/>
                <a:ea typeface="Calibri"/>
                <a:cs typeface="Calibri"/>
                <a:sym typeface="Calibri"/>
              </a:rPr>
              <a:t>La puntuación es más alta cuando los conglomerados son densos y están bien separados, lo que se relaciona con un concepto estándar de conglomerado.</a:t>
            </a:r>
            <a:endParaRPr sz="2400">
              <a:solidFill>
                <a:schemeClr val="dk1"/>
              </a:solidFill>
              <a:latin typeface="Calibri"/>
              <a:ea typeface="Calibri"/>
              <a:cs typeface="Calibri"/>
              <a:sym typeface="Calibri"/>
            </a:endParaRPr>
          </a:p>
          <a:p>
            <a:pPr indent="-381000" lvl="0" marL="457200" marR="0" rtl="0" algn="just">
              <a:lnSpc>
                <a:spcPct val="100000"/>
              </a:lnSpc>
              <a:spcBef>
                <a:spcPts val="0"/>
              </a:spcBef>
              <a:spcAft>
                <a:spcPts val="0"/>
              </a:spcAft>
              <a:buClr>
                <a:schemeClr val="dk1"/>
              </a:buClr>
              <a:buSzPts val="2400"/>
              <a:buFont typeface="Calibri"/>
              <a:buChar char="●"/>
            </a:pPr>
            <a:r>
              <a:rPr lang="es-AR" sz="2400">
                <a:solidFill>
                  <a:schemeClr val="dk1"/>
                </a:solidFill>
                <a:latin typeface="Calibri"/>
                <a:ea typeface="Calibri"/>
                <a:cs typeface="Calibri"/>
                <a:sym typeface="Calibri"/>
              </a:rPr>
              <a:t>La puntuación es rápida de calcular.</a:t>
            </a:r>
            <a:endParaRPr sz="2400">
              <a:solidFill>
                <a:schemeClr val="dk1"/>
              </a:solidFill>
              <a:latin typeface="Calibri"/>
              <a:ea typeface="Calibri"/>
              <a:cs typeface="Calibri"/>
              <a:sym typeface="Calibri"/>
            </a:endParaRPr>
          </a:p>
          <a:p>
            <a:pPr indent="0" lvl="0" marL="0" rtl="0" algn="just">
              <a:spcBef>
                <a:spcPts val="0"/>
              </a:spcBef>
              <a:spcAft>
                <a:spcPts val="0"/>
              </a:spcAft>
              <a:buNone/>
            </a:pPr>
            <a:r>
              <a:t/>
            </a:r>
            <a:endParaRPr sz="2400">
              <a:solidFill>
                <a:schemeClr val="dk1"/>
              </a:solidFill>
              <a:latin typeface="Calibri"/>
              <a:ea typeface="Calibri"/>
              <a:cs typeface="Calibri"/>
              <a:sym typeface="Calibri"/>
            </a:endParaRPr>
          </a:p>
          <a:p>
            <a:pPr indent="0" lvl="0" marL="0" rtl="0" algn="just">
              <a:spcBef>
                <a:spcPts val="0"/>
              </a:spcBef>
              <a:spcAft>
                <a:spcPts val="0"/>
              </a:spcAft>
              <a:buNone/>
            </a:pPr>
            <a:r>
              <a:rPr lang="es-AR" sz="2400">
                <a:solidFill>
                  <a:schemeClr val="dk1"/>
                </a:solidFill>
                <a:latin typeface="Calibri"/>
                <a:ea typeface="Calibri"/>
                <a:cs typeface="Calibri"/>
                <a:sym typeface="Calibri"/>
              </a:rPr>
              <a:t>Desventajas:</a:t>
            </a:r>
            <a:endParaRPr sz="2400">
              <a:solidFill>
                <a:schemeClr val="dk1"/>
              </a:solidFill>
              <a:latin typeface="Calibri"/>
              <a:ea typeface="Calibri"/>
              <a:cs typeface="Calibri"/>
              <a:sym typeface="Calibri"/>
            </a:endParaRPr>
          </a:p>
          <a:p>
            <a:pPr indent="-381000" lvl="0" marL="457200" rtl="0" algn="just">
              <a:spcBef>
                <a:spcPts val="0"/>
              </a:spcBef>
              <a:spcAft>
                <a:spcPts val="0"/>
              </a:spcAft>
              <a:buClr>
                <a:schemeClr val="dk1"/>
              </a:buClr>
              <a:buSzPts val="2400"/>
              <a:buFont typeface="Calibri"/>
              <a:buChar char="●"/>
            </a:pPr>
            <a:r>
              <a:rPr lang="es-AR" sz="2400">
                <a:solidFill>
                  <a:schemeClr val="dk1"/>
                </a:solidFill>
                <a:latin typeface="Calibri"/>
                <a:ea typeface="Calibri"/>
                <a:cs typeface="Calibri"/>
                <a:sym typeface="Calibri"/>
              </a:rPr>
              <a:t>El índice de Calinski-Harabasz es generalmente más alto para los conglomerados convexos que otros conceptos de conglomerados, como los conglomerados basados en densidad como los obtenidos a través de DBSCAN. </a:t>
            </a:r>
            <a:endParaRPr sz="2400">
              <a:solidFill>
                <a:schemeClr val="dk1"/>
              </a:solidFill>
              <a:latin typeface="Calibri"/>
              <a:ea typeface="Calibri"/>
              <a:cs typeface="Calibri"/>
              <a:sym typeface="Calibri"/>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blipFill>
          <a:blip r:embed="rId3">
            <a:alphaModFix/>
          </a:blip>
          <a:stretch>
            <a:fillRect/>
          </a:stretch>
        </a:blipFill>
      </p:bgPr>
    </p:bg>
    <p:spTree>
      <p:nvGrpSpPr>
        <p:cNvPr id="363" name="Shape 363"/>
        <p:cNvGrpSpPr/>
        <p:nvPr/>
      </p:nvGrpSpPr>
      <p:grpSpPr>
        <a:xfrm>
          <a:off x="0" y="0"/>
          <a:ext cx="0" cy="0"/>
          <a:chOff x="0" y="0"/>
          <a:chExt cx="0" cy="0"/>
        </a:xfrm>
      </p:grpSpPr>
      <p:sp>
        <p:nvSpPr>
          <p:cNvPr id="364" name="Google Shape;364;gb6eb7e997a_0_28"/>
          <p:cNvSpPr txBox="1"/>
          <p:nvPr/>
        </p:nvSpPr>
        <p:spPr>
          <a:xfrm>
            <a:off x="1328250" y="885475"/>
            <a:ext cx="97167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AR" sz="3600">
                <a:latin typeface="Calibri"/>
                <a:ea typeface="Calibri"/>
                <a:cs typeface="Calibri"/>
                <a:sym typeface="Calibri"/>
              </a:rPr>
              <a:t>3) Silhouette Coefficient</a:t>
            </a:r>
            <a:endParaRPr b="1" sz="3600">
              <a:latin typeface="Calibri"/>
              <a:ea typeface="Calibri"/>
              <a:cs typeface="Calibri"/>
              <a:sym typeface="Calibri"/>
            </a:endParaRPr>
          </a:p>
        </p:txBody>
      </p:sp>
      <p:sp>
        <p:nvSpPr>
          <p:cNvPr id="365" name="Google Shape;365;gb6eb7e997a_0_28"/>
          <p:cNvSpPr txBox="1"/>
          <p:nvPr/>
        </p:nvSpPr>
        <p:spPr>
          <a:xfrm>
            <a:off x="668850" y="1762300"/>
            <a:ext cx="11035500" cy="46176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None/>
            </a:pPr>
            <a:r>
              <a:rPr lang="es-AR" sz="2400">
                <a:solidFill>
                  <a:schemeClr val="dk1"/>
                </a:solidFill>
                <a:latin typeface="Calibri"/>
                <a:ea typeface="Calibri"/>
                <a:cs typeface="Calibri"/>
                <a:sym typeface="Calibri"/>
              </a:rPr>
              <a:t>El análisis de silueta se puede utilizar para estudiar la distancia de separación entre los conglomerados resultantes. El gráfico de silueta muestra una medida de qué tan cerca está cada punto en un grupo de puntos en los grupos vecinos y, por lo tanto, proporciona una forma de evaluar parámetros como el número de grupos de forma visual.</a:t>
            </a:r>
            <a:endParaRPr sz="2400">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lang="es-AR" sz="2400">
                <a:solidFill>
                  <a:schemeClr val="dk1"/>
                </a:solidFill>
                <a:latin typeface="Calibri"/>
                <a:ea typeface="Calibri"/>
                <a:cs typeface="Calibri"/>
                <a:sym typeface="Calibri"/>
              </a:rPr>
              <a:t>Esta medida tiene un rango de [-1, 1], y se puede interpretar como:</a:t>
            </a:r>
            <a:endParaRPr sz="2400">
              <a:solidFill>
                <a:schemeClr val="dk1"/>
              </a:solidFill>
              <a:latin typeface="Calibri"/>
              <a:ea typeface="Calibri"/>
              <a:cs typeface="Calibri"/>
              <a:sym typeface="Calibri"/>
            </a:endParaRPr>
          </a:p>
          <a:p>
            <a:pPr indent="-381000" lvl="0" marL="1371600" marR="0" rtl="0" algn="l">
              <a:lnSpc>
                <a:spcPct val="100000"/>
              </a:lnSpc>
              <a:spcBef>
                <a:spcPts val="0"/>
              </a:spcBef>
              <a:spcAft>
                <a:spcPts val="0"/>
              </a:spcAft>
              <a:buClr>
                <a:schemeClr val="dk1"/>
              </a:buClr>
              <a:buSzPts val="2400"/>
              <a:buFont typeface="Calibri"/>
              <a:buChar char="●"/>
            </a:pPr>
            <a:r>
              <a:rPr lang="es-AR" sz="2400">
                <a:solidFill>
                  <a:schemeClr val="dk1"/>
                </a:solidFill>
                <a:latin typeface="Calibri"/>
                <a:ea typeface="Calibri"/>
                <a:cs typeface="Calibri"/>
                <a:sym typeface="Calibri"/>
              </a:rPr>
              <a:t>Valor cercano a +1  --&gt;  las muestras están lejos de los conglomerados vecinos. </a:t>
            </a:r>
            <a:endParaRPr sz="2400">
              <a:solidFill>
                <a:schemeClr val="dk1"/>
              </a:solidFill>
              <a:latin typeface="Calibri"/>
              <a:ea typeface="Calibri"/>
              <a:cs typeface="Calibri"/>
              <a:sym typeface="Calibri"/>
            </a:endParaRPr>
          </a:p>
          <a:p>
            <a:pPr indent="-381000" lvl="0" marL="1371600" marR="0" rtl="0" algn="l">
              <a:lnSpc>
                <a:spcPct val="100000"/>
              </a:lnSpc>
              <a:spcBef>
                <a:spcPts val="0"/>
              </a:spcBef>
              <a:spcAft>
                <a:spcPts val="0"/>
              </a:spcAft>
              <a:buClr>
                <a:schemeClr val="dk1"/>
              </a:buClr>
              <a:buSzPts val="2400"/>
              <a:buFont typeface="Calibri"/>
              <a:buChar char="●"/>
            </a:pPr>
            <a:r>
              <a:rPr lang="es-AR" sz="2400">
                <a:solidFill>
                  <a:schemeClr val="dk1"/>
                </a:solidFill>
                <a:latin typeface="Calibri"/>
                <a:ea typeface="Calibri"/>
                <a:cs typeface="Calibri"/>
                <a:sym typeface="Calibri"/>
              </a:rPr>
              <a:t>Un valor de 0  --&gt;  las muestras están en o muy cerca del límite de decisión entre dos conglomerados vecinos </a:t>
            </a:r>
            <a:endParaRPr sz="2400">
              <a:solidFill>
                <a:schemeClr val="dk1"/>
              </a:solidFill>
              <a:latin typeface="Calibri"/>
              <a:ea typeface="Calibri"/>
              <a:cs typeface="Calibri"/>
              <a:sym typeface="Calibri"/>
            </a:endParaRPr>
          </a:p>
          <a:p>
            <a:pPr indent="-381000" lvl="0" marL="1371600" marR="0" rtl="0" algn="l">
              <a:lnSpc>
                <a:spcPct val="100000"/>
              </a:lnSpc>
              <a:spcBef>
                <a:spcPts val="0"/>
              </a:spcBef>
              <a:spcAft>
                <a:spcPts val="0"/>
              </a:spcAft>
              <a:buClr>
                <a:schemeClr val="dk1"/>
              </a:buClr>
              <a:buSzPts val="2400"/>
              <a:buFont typeface="Calibri"/>
              <a:buChar char="●"/>
            </a:pPr>
            <a:r>
              <a:rPr lang="es-AR" sz="2400">
                <a:solidFill>
                  <a:schemeClr val="dk1"/>
                </a:solidFill>
                <a:latin typeface="Calibri"/>
                <a:ea typeface="Calibri"/>
                <a:cs typeface="Calibri"/>
                <a:sym typeface="Calibri"/>
              </a:rPr>
              <a:t>Valores negativos  --&gt;  las muestra podrían haber sido asignadas al conglomerado incorrecto.</a:t>
            </a:r>
            <a:endParaRPr sz="2400">
              <a:solidFill>
                <a:schemeClr val="dk1"/>
              </a:solidFill>
              <a:latin typeface="Calibri"/>
              <a:ea typeface="Calibri"/>
              <a:cs typeface="Calibri"/>
              <a:sym typeface="Calibri"/>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blipFill>
          <a:blip r:embed="rId3">
            <a:alphaModFix/>
          </a:blip>
          <a:stretch>
            <a:fillRect/>
          </a:stretch>
        </a:blipFill>
      </p:bgPr>
    </p:bg>
    <p:spTree>
      <p:nvGrpSpPr>
        <p:cNvPr id="369" name="Shape 369"/>
        <p:cNvGrpSpPr/>
        <p:nvPr/>
      </p:nvGrpSpPr>
      <p:grpSpPr>
        <a:xfrm>
          <a:off x="0" y="0"/>
          <a:ext cx="0" cy="0"/>
          <a:chOff x="0" y="0"/>
          <a:chExt cx="0" cy="0"/>
        </a:xfrm>
      </p:grpSpPr>
      <p:sp>
        <p:nvSpPr>
          <p:cNvPr id="370" name="Google Shape;370;ge1dfcfb95e_0_7"/>
          <p:cNvSpPr txBox="1"/>
          <p:nvPr/>
        </p:nvSpPr>
        <p:spPr>
          <a:xfrm>
            <a:off x="1332325" y="860400"/>
            <a:ext cx="97167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AR" sz="3600">
                <a:latin typeface="Calibri"/>
                <a:ea typeface="Calibri"/>
                <a:cs typeface="Calibri"/>
                <a:sym typeface="Calibri"/>
              </a:rPr>
              <a:t>3) </a:t>
            </a:r>
            <a:r>
              <a:rPr b="1" lang="es-AR" sz="3600">
                <a:latin typeface="Calibri"/>
                <a:ea typeface="Calibri"/>
                <a:cs typeface="Calibri"/>
                <a:sym typeface="Calibri"/>
              </a:rPr>
              <a:t>Silhouette Coefficient</a:t>
            </a:r>
            <a:endParaRPr b="1" sz="3600">
              <a:latin typeface="Calibri"/>
              <a:ea typeface="Calibri"/>
              <a:cs typeface="Calibri"/>
              <a:sym typeface="Calibri"/>
            </a:endParaRPr>
          </a:p>
        </p:txBody>
      </p:sp>
      <p:pic>
        <p:nvPicPr>
          <p:cNvPr id="371" name="Google Shape;371;ge1dfcfb95e_0_7"/>
          <p:cNvPicPr preferRelativeResize="0"/>
          <p:nvPr/>
        </p:nvPicPr>
        <p:blipFill rotWithShape="1">
          <a:blip r:embed="rId4">
            <a:alphaModFix/>
          </a:blip>
          <a:srcRect b="0" l="-3820" r="3820" t="0"/>
          <a:stretch/>
        </p:blipFill>
        <p:spPr>
          <a:xfrm>
            <a:off x="1856250" y="1762300"/>
            <a:ext cx="4687725" cy="4490000"/>
          </a:xfrm>
          <a:prstGeom prst="rect">
            <a:avLst/>
          </a:prstGeom>
          <a:noFill/>
          <a:ln>
            <a:noFill/>
          </a:ln>
        </p:spPr>
      </p:pic>
      <p:pic>
        <p:nvPicPr>
          <p:cNvPr id="372" name="Google Shape;372;ge1dfcfb95e_0_7"/>
          <p:cNvPicPr preferRelativeResize="0"/>
          <p:nvPr/>
        </p:nvPicPr>
        <p:blipFill>
          <a:blip r:embed="rId5">
            <a:alphaModFix/>
          </a:blip>
          <a:stretch>
            <a:fillRect/>
          </a:stretch>
        </p:blipFill>
        <p:spPr>
          <a:xfrm>
            <a:off x="6924125" y="1699625"/>
            <a:ext cx="4628279" cy="44900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blipFill>
          <a:blip r:embed="rId3">
            <a:alphaModFix/>
          </a:blip>
          <a:stretch>
            <a:fillRect/>
          </a:stretch>
        </a:blipFill>
      </p:bgPr>
    </p:bg>
    <p:spTree>
      <p:nvGrpSpPr>
        <p:cNvPr id="376" name="Shape 376"/>
        <p:cNvGrpSpPr/>
        <p:nvPr/>
      </p:nvGrpSpPr>
      <p:grpSpPr>
        <a:xfrm>
          <a:off x="0" y="0"/>
          <a:ext cx="0" cy="0"/>
          <a:chOff x="0" y="0"/>
          <a:chExt cx="0" cy="0"/>
        </a:xfrm>
      </p:grpSpPr>
      <p:sp>
        <p:nvSpPr>
          <p:cNvPr id="377" name="Google Shape;377;ge1dfcfb95e_0_0"/>
          <p:cNvSpPr txBox="1"/>
          <p:nvPr/>
        </p:nvSpPr>
        <p:spPr>
          <a:xfrm>
            <a:off x="1237650" y="760125"/>
            <a:ext cx="97167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AR" sz="3600">
                <a:latin typeface="Calibri"/>
                <a:ea typeface="Calibri"/>
                <a:cs typeface="Calibri"/>
                <a:sym typeface="Calibri"/>
              </a:rPr>
              <a:t>3) </a:t>
            </a:r>
            <a:r>
              <a:rPr b="1" lang="es-AR" sz="3600">
                <a:latin typeface="Calibri"/>
                <a:ea typeface="Calibri"/>
                <a:cs typeface="Calibri"/>
                <a:sym typeface="Calibri"/>
              </a:rPr>
              <a:t>Silhouette Coefficient</a:t>
            </a:r>
            <a:endParaRPr b="1" sz="3600">
              <a:latin typeface="Calibri"/>
              <a:ea typeface="Calibri"/>
              <a:cs typeface="Calibri"/>
              <a:sym typeface="Calibri"/>
            </a:endParaRPr>
          </a:p>
        </p:txBody>
      </p:sp>
      <p:sp>
        <p:nvSpPr>
          <p:cNvPr id="378" name="Google Shape;378;ge1dfcfb95e_0_0"/>
          <p:cNvSpPr txBox="1"/>
          <p:nvPr/>
        </p:nvSpPr>
        <p:spPr>
          <a:xfrm>
            <a:off x="1656275" y="1896300"/>
            <a:ext cx="10285500" cy="42483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s-AR" sz="2400">
                <a:solidFill>
                  <a:schemeClr val="dk1"/>
                </a:solidFill>
                <a:latin typeface="Calibri"/>
                <a:ea typeface="Calibri"/>
                <a:cs typeface="Calibri"/>
                <a:sym typeface="Calibri"/>
              </a:rPr>
              <a:t>Ventajas</a:t>
            </a:r>
            <a:endParaRPr sz="2400">
              <a:solidFill>
                <a:schemeClr val="dk1"/>
              </a:solidFill>
              <a:latin typeface="Calibri"/>
              <a:ea typeface="Calibri"/>
              <a:cs typeface="Calibri"/>
              <a:sym typeface="Calibri"/>
            </a:endParaRPr>
          </a:p>
          <a:p>
            <a:pPr indent="-381000" lvl="0" marL="457200" rtl="0" algn="just">
              <a:spcBef>
                <a:spcPts val="0"/>
              </a:spcBef>
              <a:spcAft>
                <a:spcPts val="0"/>
              </a:spcAft>
              <a:buClr>
                <a:schemeClr val="dk1"/>
              </a:buClr>
              <a:buSzPts val="2400"/>
              <a:buFont typeface="Calibri"/>
              <a:buChar char="●"/>
            </a:pPr>
            <a:r>
              <a:rPr lang="es-AR" sz="2400">
                <a:solidFill>
                  <a:schemeClr val="dk1"/>
                </a:solidFill>
                <a:latin typeface="Calibri"/>
                <a:ea typeface="Calibri"/>
                <a:cs typeface="Calibri"/>
                <a:sym typeface="Calibri"/>
              </a:rPr>
              <a:t>La puntuación está delimitada entre -1 para agrupaciones incorrectas y +1 para agrupaciones muy densas. Las puntuaciones alrededor de cero indican agrupaciones superpuestas.</a:t>
            </a:r>
            <a:endParaRPr sz="2400">
              <a:solidFill>
                <a:schemeClr val="dk1"/>
              </a:solidFill>
              <a:latin typeface="Calibri"/>
              <a:ea typeface="Calibri"/>
              <a:cs typeface="Calibri"/>
              <a:sym typeface="Calibri"/>
            </a:endParaRPr>
          </a:p>
          <a:p>
            <a:pPr indent="-381000" lvl="0" marL="457200" rtl="0" algn="just">
              <a:spcBef>
                <a:spcPts val="0"/>
              </a:spcBef>
              <a:spcAft>
                <a:spcPts val="0"/>
              </a:spcAft>
              <a:buClr>
                <a:schemeClr val="dk1"/>
              </a:buClr>
              <a:buSzPts val="2400"/>
              <a:buFont typeface="Calibri"/>
              <a:buChar char="●"/>
            </a:pPr>
            <a:r>
              <a:rPr lang="es-AR" sz="2400">
                <a:solidFill>
                  <a:schemeClr val="dk1"/>
                </a:solidFill>
                <a:latin typeface="Calibri"/>
                <a:ea typeface="Calibri"/>
                <a:cs typeface="Calibri"/>
                <a:sym typeface="Calibri"/>
              </a:rPr>
              <a:t>La puntuación es más alta cuando los conglomerados son densos y están bien separados, lo que se relaciona con un concepto estándar de conglomerado.</a:t>
            </a:r>
            <a:endParaRPr sz="2400">
              <a:solidFill>
                <a:schemeClr val="dk1"/>
              </a:solidFill>
              <a:latin typeface="Calibri"/>
              <a:ea typeface="Calibri"/>
              <a:cs typeface="Calibri"/>
              <a:sym typeface="Calibri"/>
            </a:endParaRPr>
          </a:p>
          <a:p>
            <a:pPr indent="0" lvl="0" marL="0" rtl="0" algn="just">
              <a:spcBef>
                <a:spcPts val="0"/>
              </a:spcBef>
              <a:spcAft>
                <a:spcPts val="0"/>
              </a:spcAft>
              <a:buNone/>
            </a:pPr>
            <a:r>
              <a:rPr lang="es-AR" sz="2400">
                <a:solidFill>
                  <a:schemeClr val="dk1"/>
                </a:solidFill>
                <a:latin typeface="Calibri"/>
                <a:ea typeface="Calibri"/>
                <a:cs typeface="Calibri"/>
                <a:sym typeface="Calibri"/>
              </a:rPr>
              <a:t>Inconvenientes:</a:t>
            </a:r>
            <a:endParaRPr sz="2400">
              <a:solidFill>
                <a:schemeClr val="dk1"/>
              </a:solidFill>
              <a:latin typeface="Calibri"/>
              <a:ea typeface="Calibri"/>
              <a:cs typeface="Calibri"/>
              <a:sym typeface="Calibri"/>
            </a:endParaRPr>
          </a:p>
          <a:p>
            <a:pPr indent="-381000" lvl="0" marL="457200" rtl="0" algn="just">
              <a:spcBef>
                <a:spcPts val="0"/>
              </a:spcBef>
              <a:spcAft>
                <a:spcPts val="0"/>
              </a:spcAft>
              <a:buClr>
                <a:schemeClr val="dk1"/>
              </a:buClr>
              <a:buSzPts val="2400"/>
              <a:buFont typeface="Calibri"/>
              <a:buChar char="●"/>
            </a:pPr>
            <a:r>
              <a:rPr lang="es-AR" sz="2400">
                <a:solidFill>
                  <a:schemeClr val="dk1"/>
                </a:solidFill>
                <a:latin typeface="Calibri"/>
                <a:ea typeface="Calibri"/>
                <a:cs typeface="Calibri"/>
                <a:sym typeface="Calibri"/>
              </a:rPr>
              <a:t>El coeficiente de silueta es generalmente más alto para los conglomerados convexos que para otros conceptos de conglomerados, como los conglomerados basados en densidad como los obtenidos a través de DBSCAN.</a:t>
            </a:r>
            <a:endParaRPr sz="2400">
              <a:solidFill>
                <a:schemeClr val="dk1"/>
              </a:solidFill>
              <a:latin typeface="Calibri"/>
              <a:ea typeface="Calibri"/>
              <a:cs typeface="Calibri"/>
              <a:sym typeface="Calibri"/>
            </a:endParaRPr>
          </a:p>
          <a:p>
            <a:pPr indent="-381000" lvl="0" marL="457200" rtl="0" algn="just">
              <a:spcBef>
                <a:spcPts val="0"/>
              </a:spcBef>
              <a:spcAft>
                <a:spcPts val="0"/>
              </a:spcAft>
              <a:buClr>
                <a:schemeClr val="dk1"/>
              </a:buClr>
              <a:buSzPts val="2400"/>
              <a:buFont typeface="Calibri"/>
              <a:buChar char="●"/>
            </a:pPr>
            <a:r>
              <a:rPr lang="es-AR" sz="2400">
                <a:solidFill>
                  <a:schemeClr val="dk1"/>
                </a:solidFill>
                <a:latin typeface="Calibri"/>
                <a:ea typeface="Calibri"/>
                <a:cs typeface="Calibri"/>
                <a:sym typeface="Calibri"/>
              </a:rPr>
              <a:t>Alta complejidad computacional: O (n²) </a:t>
            </a:r>
            <a:endParaRPr sz="2400">
              <a:solidFill>
                <a:schemeClr val="dk1"/>
              </a:solidFill>
              <a:latin typeface="Calibri"/>
              <a:ea typeface="Calibri"/>
              <a:cs typeface="Calibri"/>
              <a:sym typeface="Calibri"/>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82" name="Shape 382"/>
        <p:cNvGrpSpPr/>
        <p:nvPr/>
      </p:nvGrpSpPr>
      <p:grpSpPr>
        <a:xfrm>
          <a:off x="0" y="0"/>
          <a:ext cx="0" cy="0"/>
          <a:chOff x="0" y="0"/>
          <a:chExt cx="0" cy="0"/>
        </a:xfrm>
      </p:grpSpPr>
      <p:pic>
        <p:nvPicPr>
          <p:cNvPr id="383" name="Google Shape;383;ge512f5a36d_0_4"/>
          <p:cNvPicPr preferRelativeResize="0"/>
          <p:nvPr/>
        </p:nvPicPr>
        <p:blipFill>
          <a:blip r:embed="rId4">
            <a:alphaModFix/>
          </a:blip>
          <a:stretch>
            <a:fillRect/>
          </a:stretch>
        </p:blipFill>
        <p:spPr>
          <a:xfrm>
            <a:off x="3872138" y="2470250"/>
            <a:ext cx="4447725" cy="2600968"/>
          </a:xfrm>
          <a:prstGeom prst="rect">
            <a:avLst/>
          </a:prstGeom>
          <a:noFill/>
          <a:ln>
            <a:noFill/>
          </a:ln>
        </p:spPr>
      </p:pic>
      <p:sp>
        <p:nvSpPr>
          <p:cNvPr id="384" name="Google Shape;384;ge512f5a36d_0_4"/>
          <p:cNvSpPr txBox="1"/>
          <p:nvPr/>
        </p:nvSpPr>
        <p:spPr>
          <a:xfrm>
            <a:off x="1237650" y="976075"/>
            <a:ext cx="97167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AR" sz="3600">
                <a:latin typeface="Calibri"/>
                <a:ea typeface="Calibri"/>
                <a:cs typeface="Calibri"/>
                <a:sym typeface="Calibri"/>
              </a:rPr>
              <a:t>¿Qué hago con el modelo entrenado ahora?</a:t>
            </a:r>
            <a:endParaRPr b="1" sz="3600">
              <a:latin typeface="Calibri"/>
              <a:ea typeface="Calibri"/>
              <a:cs typeface="Calibri"/>
              <a:sym typeface="Calibri"/>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88" name="Shape 388"/>
        <p:cNvGrpSpPr/>
        <p:nvPr/>
      </p:nvGrpSpPr>
      <p:grpSpPr>
        <a:xfrm>
          <a:off x="0" y="0"/>
          <a:ext cx="0" cy="0"/>
          <a:chOff x="0" y="0"/>
          <a:chExt cx="0" cy="0"/>
        </a:xfrm>
      </p:grpSpPr>
      <p:pic>
        <p:nvPicPr>
          <p:cNvPr id="389" name="Google Shape;389;ge512f5a36d_0_12"/>
          <p:cNvPicPr preferRelativeResize="0"/>
          <p:nvPr/>
        </p:nvPicPr>
        <p:blipFill>
          <a:blip r:embed="rId4">
            <a:alphaModFix/>
          </a:blip>
          <a:stretch>
            <a:fillRect/>
          </a:stretch>
        </p:blipFill>
        <p:spPr>
          <a:xfrm>
            <a:off x="1557925" y="3021725"/>
            <a:ext cx="10596325" cy="3532099"/>
          </a:xfrm>
          <a:prstGeom prst="rect">
            <a:avLst/>
          </a:prstGeom>
          <a:noFill/>
          <a:ln>
            <a:noFill/>
          </a:ln>
        </p:spPr>
      </p:pic>
      <p:sp>
        <p:nvSpPr>
          <p:cNvPr id="390" name="Google Shape;390;ge512f5a36d_0_12"/>
          <p:cNvSpPr txBox="1"/>
          <p:nvPr/>
        </p:nvSpPr>
        <p:spPr>
          <a:xfrm>
            <a:off x="1237650" y="976075"/>
            <a:ext cx="97167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AR" sz="3600">
                <a:latin typeface="Calibri"/>
                <a:ea typeface="Calibri"/>
                <a:cs typeface="Calibri"/>
                <a:sym typeface="Calibri"/>
              </a:rPr>
              <a:t>¿Qué hago con el modelo entrenado ahora?</a:t>
            </a:r>
            <a:endParaRPr b="1" sz="3600">
              <a:latin typeface="Calibri"/>
              <a:ea typeface="Calibri"/>
              <a:cs typeface="Calibri"/>
              <a:sym typeface="Calibri"/>
            </a:endParaRPr>
          </a:p>
        </p:txBody>
      </p:sp>
      <p:sp>
        <p:nvSpPr>
          <p:cNvPr id="391" name="Google Shape;391;ge512f5a36d_0_12"/>
          <p:cNvSpPr txBox="1"/>
          <p:nvPr/>
        </p:nvSpPr>
        <p:spPr>
          <a:xfrm>
            <a:off x="-1454950" y="1794875"/>
            <a:ext cx="9716700" cy="939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i="1" lang="es-AR" sz="4900">
                <a:latin typeface="Calibri"/>
                <a:ea typeface="Calibri"/>
                <a:cs typeface="Calibri"/>
                <a:sym typeface="Calibri"/>
              </a:rPr>
              <a:t>Persistirlo </a:t>
            </a:r>
            <a:endParaRPr b="1" i="1" sz="4900">
              <a:latin typeface="Calibri"/>
              <a:ea typeface="Calibri"/>
              <a:cs typeface="Calibri"/>
              <a:sym typeface="Calibri"/>
            </a:endParaRPr>
          </a:p>
        </p:txBody>
      </p:sp>
      <p:pic>
        <p:nvPicPr>
          <p:cNvPr descr="Deploy Machine Learning | Machine Learning for Engineers" id="392" name="Google Shape;392;ge512f5a36d_0_12"/>
          <p:cNvPicPr preferRelativeResize="0"/>
          <p:nvPr/>
        </p:nvPicPr>
        <p:blipFill>
          <a:blip r:embed="rId5">
            <a:alphaModFix/>
          </a:blip>
          <a:stretch>
            <a:fillRect/>
          </a:stretch>
        </p:blipFill>
        <p:spPr>
          <a:xfrm>
            <a:off x="5034038" y="2056650"/>
            <a:ext cx="5068125" cy="149272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96" name="Shape 396"/>
        <p:cNvGrpSpPr/>
        <p:nvPr/>
      </p:nvGrpSpPr>
      <p:grpSpPr>
        <a:xfrm>
          <a:off x="0" y="0"/>
          <a:ext cx="0" cy="0"/>
          <a:chOff x="0" y="0"/>
          <a:chExt cx="0" cy="0"/>
        </a:xfrm>
      </p:grpSpPr>
      <p:sp>
        <p:nvSpPr>
          <p:cNvPr id="397" name="Google Shape;397;ge512f5a36d_0_29"/>
          <p:cNvSpPr txBox="1"/>
          <p:nvPr/>
        </p:nvSpPr>
        <p:spPr>
          <a:xfrm>
            <a:off x="1237650" y="976075"/>
            <a:ext cx="97167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AR" sz="3600">
                <a:latin typeface="Calibri"/>
                <a:ea typeface="Calibri"/>
                <a:cs typeface="Calibri"/>
                <a:sym typeface="Calibri"/>
              </a:rPr>
              <a:t>¿Qué hago con el modelo entrenado ahora?</a:t>
            </a:r>
            <a:endParaRPr b="1" sz="3600">
              <a:latin typeface="Calibri"/>
              <a:ea typeface="Calibri"/>
              <a:cs typeface="Calibri"/>
              <a:sym typeface="Calibri"/>
            </a:endParaRPr>
          </a:p>
        </p:txBody>
      </p:sp>
      <p:sp>
        <p:nvSpPr>
          <p:cNvPr id="398" name="Google Shape;398;ge512f5a36d_0_29"/>
          <p:cNvSpPr txBox="1"/>
          <p:nvPr/>
        </p:nvSpPr>
        <p:spPr>
          <a:xfrm>
            <a:off x="-1454950" y="1794875"/>
            <a:ext cx="9716700" cy="939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i="1" lang="es-AR" sz="4900">
                <a:latin typeface="Calibri"/>
                <a:ea typeface="Calibri"/>
                <a:cs typeface="Calibri"/>
                <a:sym typeface="Calibri"/>
              </a:rPr>
              <a:t>Persistirlo </a:t>
            </a:r>
            <a:endParaRPr b="1" i="1" sz="4900">
              <a:latin typeface="Calibri"/>
              <a:ea typeface="Calibri"/>
              <a:cs typeface="Calibri"/>
              <a:sym typeface="Calibri"/>
            </a:endParaRPr>
          </a:p>
        </p:txBody>
      </p:sp>
      <p:pic>
        <p:nvPicPr>
          <p:cNvPr descr="Deploy Machine Learning | Machine Learning for Engineers" id="399" name="Google Shape;399;ge512f5a36d_0_29"/>
          <p:cNvPicPr preferRelativeResize="0"/>
          <p:nvPr/>
        </p:nvPicPr>
        <p:blipFill>
          <a:blip r:embed="rId4">
            <a:alphaModFix/>
          </a:blip>
          <a:stretch>
            <a:fillRect/>
          </a:stretch>
        </p:blipFill>
        <p:spPr>
          <a:xfrm>
            <a:off x="5034038" y="2056650"/>
            <a:ext cx="5068125" cy="1492725"/>
          </a:xfrm>
          <a:prstGeom prst="rect">
            <a:avLst/>
          </a:prstGeom>
          <a:noFill/>
          <a:ln>
            <a:noFill/>
          </a:ln>
        </p:spPr>
      </p:pic>
      <p:pic>
        <p:nvPicPr>
          <p:cNvPr descr="pngfind.com-excel-logo-png-383271 - Right Column" id="400" name="Google Shape;400;ge512f5a36d_0_29"/>
          <p:cNvPicPr preferRelativeResize="0"/>
          <p:nvPr/>
        </p:nvPicPr>
        <p:blipFill rotWithShape="1">
          <a:blip r:embed="rId5">
            <a:alphaModFix/>
          </a:blip>
          <a:srcRect b="0" l="0" r="51205" t="0"/>
          <a:stretch/>
        </p:blipFill>
        <p:spPr>
          <a:xfrm>
            <a:off x="6472464" y="4366225"/>
            <a:ext cx="1170137" cy="1053450"/>
          </a:xfrm>
          <a:prstGeom prst="rect">
            <a:avLst/>
          </a:prstGeom>
          <a:noFill/>
          <a:ln>
            <a:noFill/>
          </a:ln>
        </p:spPr>
      </p:pic>
      <p:pic>
        <p:nvPicPr>
          <p:cNvPr descr="Qué es y cómo crear tabla dinámica Excel 2016 - Solvetic" id="401" name="Google Shape;401;ge512f5a36d_0_29"/>
          <p:cNvPicPr preferRelativeResize="0"/>
          <p:nvPr/>
        </p:nvPicPr>
        <p:blipFill>
          <a:blip r:embed="rId6">
            <a:alphaModFix/>
          </a:blip>
          <a:stretch>
            <a:fillRect/>
          </a:stretch>
        </p:blipFill>
        <p:spPr>
          <a:xfrm>
            <a:off x="1943600" y="3747488"/>
            <a:ext cx="3344774" cy="2290938"/>
          </a:xfrm>
          <a:prstGeom prst="rect">
            <a:avLst/>
          </a:prstGeom>
          <a:noFill/>
          <a:ln>
            <a:noFill/>
          </a:ln>
        </p:spPr>
      </p:pic>
      <p:pic>
        <p:nvPicPr>
          <p:cNvPr descr="Qué es y cómo crear tabla dinámica Excel 2016 - Solvetic" id="402" name="Google Shape;402;ge512f5a36d_0_29"/>
          <p:cNvPicPr preferRelativeResize="0"/>
          <p:nvPr/>
        </p:nvPicPr>
        <p:blipFill>
          <a:blip r:embed="rId6">
            <a:alphaModFix/>
          </a:blip>
          <a:stretch>
            <a:fillRect/>
          </a:stretch>
        </p:blipFill>
        <p:spPr>
          <a:xfrm>
            <a:off x="8743600" y="3747488"/>
            <a:ext cx="3344774" cy="2290938"/>
          </a:xfrm>
          <a:prstGeom prst="rect">
            <a:avLst/>
          </a:prstGeom>
          <a:noFill/>
          <a:ln>
            <a:noFill/>
          </a:ln>
        </p:spPr>
      </p:pic>
      <p:cxnSp>
        <p:nvCxnSpPr>
          <p:cNvPr id="403" name="Google Shape;403;ge512f5a36d_0_29"/>
          <p:cNvCxnSpPr>
            <a:stCxn id="401" idx="3"/>
            <a:endCxn id="400" idx="1"/>
          </p:cNvCxnSpPr>
          <p:nvPr/>
        </p:nvCxnSpPr>
        <p:spPr>
          <a:xfrm>
            <a:off x="5288374" y="4892956"/>
            <a:ext cx="1184100" cy="0"/>
          </a:xfrm>
          <a:prstGeom prst="straightConnector1">
            <a:avLst/>
          </a:prstGeom>
          <a:noFill/>
          <a:ln cap="flat" cmpd="sng" w="9525">
            <a:solidFill>
              <a:schemeClr val="dk2"/>
            </a:solidFill>
            <a:prstDash val="solid"/>
            <a:round/>
            <a:headEnd len="med" w="med" type="none"/>
            <a:tailEnd len="med" w="med" type="triangle"/>
          </a:ln>
        </p:spPr>
      </p:cxnSp>
      <p:cxnSp>
        <p:nvCxnSpPr>
          <p:cNvPr id="404" name="Google Shape;404;ge512f5a36d_0_29"/>
          <p:cNvCxnSpPr>
            <a:stCxn id="400" idx="3"/>
            <a:endCxn id="402" idx="1"/>
          </p:cNvCxnSpPr>
          <p:nvPr/>
        </p:nvCxnSpPr>
        <p:spPr>
          <a:xfrm>
            <a:off x="7642601" y="4892950"/>
            <a:ext cx="1101000" cy="0"/>
          </a:xfrm>
          <a:prstGeom prst="straightConnector1">
            <a:avLst/>
          </a:prstGeom>
          <a:noFill/>
          <a:ln cap="flat" cmpd="sng" w="9525">
            <a:solidFill>
              <a:schemeClr val="dk2"/>
            </a:solidFill>
            <a:prstDash val="solid"/>
            <a:round/>
            <a:headEnd len="med" w="med" type="none"/>
            <a:tailEnd len="med" w="med" type="triangle"/>
          </a:ln>
        </p:spPr>
      </p:cxnSp>
      <p:sp>
        <p:nvSpPr>
          <p:cNvPr id="405" name="Google Shape;405;ge512f5a36d_0_29"/>
          <p:cNvSpPr txBox="1"/>
          <p:nvPr/>
        </p:nvSpPr>
        <p:spPr>
          <a:xfrm>
            <a:off x="5288375" y="4808150"/>
            <a:ext cx="880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AR">
                <a:latin typeface="Calibri"/>
                <a:ea typeface="Calibri"/>
                <a:cs typeface="Calibri"/>
                <a:sym typeface="Calibri"/>
              </a:rPr>
              <a:t>Guardar</a:t>
            </a:r>
            <a:endParaRPr>
              <a:latin typeface="Calibri"/>
              <a:ea typeface="Calibri"/>
              <a:cs typeface="Calibri"/>
              <a:sym typeface="Calibri"/>
            </a:endParaRPr>
          </a:p>
        </p:txBody>
      </p:sp>
      <p:sp>
        <p:nvSpPr>
          <p:cNvPr id="406" name="Google Shape;406;ge512f5a36d_0_29"/>
          <p:cNvSpPr txBox="1"/>
          <p:nvPr/>
        </p:nvSpPr>
        <p:spPr>
          <a:xfrm>
            <a:off x="7779988" y="4808150"/>
            <a:ext cx="880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AR">
                <a:latin typeface="Calibri"/>
                <a:ea typeface="Calibri"/>
                <a:cs typeface="Calibri"/>
                <a:sym typeface="Calibri"/>
              </a:rPr>
              <a:t>Abrir</a:t>
            </a:r>
            <a:endParaRPr>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0" name="Shape 110"/>
        <p:cNvGrpSpPr/>
        <p:nvPr/>
      </p:nvGrpSpPr>
      <p:grpSpPr>
        <a:xfrm>
          <a:off x="0" y="0"/>
          <a:ext cx="0" cy="0"/>
          <a:chOff x="0" y="0"/>
          <a:chExt cx="0" cy="0"/>
        </a:xfrm>
      </p:grpSpPr>
      <p:sp>
        <p:nvSpPr>
          <p:cNvPr id="111" name="Google Shape;111;p3"/>
          <p:cNvSpPr txBox="1"/>
          <p:nvPr/>
        </p:nvSpPr>
        <p:spPr>
          <a:xfrm>
            <a:off x="1303875" y="1993450"/>
            <a:ext cx="9716700" cy="1293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AR" sz="3600">
                <a:latin typeface="Calibri"/>
                <a:ea typeface="Calibri"/>
                <a:cs typeface="Calibri"/>
                <a:sym typeface="Calibri"/>
              </a:rPr>
              <a:t>¿Por qué medimos el desempeño de nuestros modelos?</a:t>
            </a:r>
            <a:endParaRPr b="1" sz="3600">
              <a:latin typeface="Calibri"/>
              <a:ea typeface="Calibri"/>
              <a:cs typeface="Calibri"/>
              <a:sym typeface="Calibri"/>
            </a:endParaRPr>
          </a:p>
        </p:txBody>
      </p:sp>
      <p:pic>
        <p:nvPicPr>
          <p:cNvPr id="112" name="Google Shape;112;p3"/>
          <p:cNvPicPr preferRelativeResize="0"/>
          <p:nvPr/>
        </p:nvPicPr>
        <p:blipFill>
          <a:blip r:embed="rId4">
            <a:alphaModFix/>
          </a:blip>
          <a:stretch>
            <a:fillRect/>
          </a:stretch>
        </p:blipFill>
        <p:spPr>
          <a:xfrm>
            <a:off x="4752525" y="3990500"/>
            <a:ext cx="2819400" cy="161925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10" name="Shape 410"/>
        <p:cNvGrpSpPr/>
        <p:nvPr/>
      </p:nvGrpSpPr>
      <p:grpSpPr>
        <a:xfrm>
          <a:off x="0" y="0"/>
          <a:ext cx="0" cy="0"/>
          <a:chOff x="0" y="0"/>
          <a:chExt cx="0" cy="0"/>
        </a:xfrm>
      </p:grpSpPr>
      <p:sp>
        <p:nvSpPr>
          <p:cNvPr id="411" name="Google Shape;411;ge61d96fd6b_0_13"/>
          <p:cNvSpPr txBox="1"/>
          <p:nvPr/>
        </p:nvSpPr>
        <p:spPr>
          <a:xfrm>
            <a:off x="1237650" y="976075"/>
            <a:ext cx="97167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AR" sz="3600">
                <a:latin typeface="Calibri"/>
                <a:ea typeface="Calibri"/>
                <a:cs typeface="Calibri"/>
                <a:sym typeface="Calibri"/>
              </a:rPr>
              <a:t>¿Qué hago con el modelo entrenado ahora?</a:t>
            </a:r>
            <a:endParaRPr b="1" sz="3600">
              <a:latin typeface="Calibri"/>
              <a:ea typeface="Calibri"/>
              <a:cs typeface="Calibri"/>
              <a:sym typeface="Calibri"/>
            </a:endParaRPr>
          </a:p>
        </p:txBody>
      </p:sp>
      <p:sp>
        <p:nvSpPr>
          <p:cNvPr id="412" name="Google Shape;412;ge61d96fd6b_0_13"/>
          <p:cNvSpPr txBox="1"/>
          <p:nvPr/>
        </p:nvSpPr>
        <p:spPr>
          <a:xfrm>
            <a:off x="-1454950" y="1794875"/>
            <a:ext cx="9716700" cy="939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i="1" lang="es-AR" sz="4900">
                <a:latin typeface="Calibri"/>
                <a:ea typeface="Calibri"/>
                <a:cs typeface="Calibri"/>
                <a:sym typeface="Calibri"/>
              </a:rPr>
              <a:t>Persistirlo </a:t>
            </a:r>
            <a:endParaRPr b="1" i="1" sz="4900">
              <a:latin typeface="Calibri"/>
              <a:ea typeface="Calibri"/>
              <a:cs typeface="Calibri"/>
              <a:sym typeface="Calibri"/>
            </a:endParaRPr>
          </a:p>
        </p:txBody>
      </p:sp>
      <p:pic>
        <p:nvPicPr>
          <p:cNvPr descr="Deploy Machine Learning | Machine Learning for Engineers" id="413" name="Google Shape;413;ge61d96fd6b_0_13"/>
          <p:cNvPicPr preferRelativeResize="0"/>
          <p:nvPr/>
        </p:nvPicPr>
        <p:blipFill>
          <a:blip r:embed="rId4">
            <a:alphaModFix/>
          </a:blip>
          <a:stretch>
            <a:fillRect/>
          </a:stretch>
        </p:blipFill>
        <p:spPr>
          <a:xfrm>
            <a:off x="5034038" y="2056650"/>
            <a:ext cx="5068125" cy="1492725"/>
          </a:xfrm>
          <a:prstGeom prst="rect">
            <a:avLst/>
          </a:prstGeom>
          <a:noFill/>
          <a:ln>
            <a:noFill/>
          </a:ln>
        </p:spPr>
      </p:pic>
      <p:pic>
        <p:nvPicPr>
          <p:cNvPr id="414" name="Google Shape;414;ge61d96fd6b_0_13"/>
          <p:cNvPicPr preferRelativeResize="0"/>
          <p:nvPr/>
        </p:nvPicPr>
        <p:blipFill>
          <a:blip r:embed="rId5">
            <a:alphaModFix/>
          </a:blip>
          <a:stretch>
            <a:fillRect/>
          </a:stretch>
        </p:blipFill>
        <p:spPr>
          <a:xfrm>
            <a:off x="3964950" y="3715125"/>
            <a:ext cx="6137200" cy="261457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18" name="Shape 418"/>
        <p:cNvGrpSpPr/>
        <p:nvPr/>
      </p:nvGrpSpPr>
      <p:grpSpPr>
        <a:xfrm>
          <a:off x="0" y="0"/>
          <a:ext cx="0" cy="0"/>
          <a:chOff x="0" y="0"/>
          <a:chExt cx="0" cy="0"/>
        </a:xfrm>
      </p:grpSpPr>
      <p:sp>
        <p:nvSpPr>
          <p:cNvPr id="419" name="Google Shape;419;ge5c7dc5dae_0_0"/>
          <p:cNvSpPr txBox="1"/>
          <p:nvPr/>
        </p:nvSpPr>
        <p:spPr>
          <a:xfrm>
            <a:off x="1237650" y="976075"/>
            <a:ext cx="97167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AR" sz="3600">
                <a:solidFill>
                  <a:schemeClr val="dk1"/>
                </a:solidFill>
                <a:latin typeface="Calibri"/>
                <a:ea typeface="Calibri"/>
                <a:cs typeface="Calibri"/>
                <a:sym typeface="Calibri"/>
              </a:rPr>
              <a:t>¿Y ese es el fin del hombre araña?</a:t>
            </a:r>
            <a:endParaRPr b="1" sz="3600">
              <a:latin typeface="Calibri"/>
              <a:ea typeface="Calibri"/>
              <a:cs typeface="Calibri"/>
              <a:sym typeface="Calibri"/>
            </a:endParaRPr>
          </a:p>
        </p:txBody>
      </p:sp>
      <p:pic>
        <p:nvPicPr>
          <p:cNvPr descr="The End Movie Sticker By Rafs Design" id="420" name="Google Shape;420;ge5c7dc5dae_0_0"/>
          <p:cNvPicPr preferRelativeResize="0"/>
          <p:nvPr/>
        </p:nvPicPr>
        <p:blipFill>
          <a:blip r:embed="rId4">
            <a:alphaModFix/>
          </a:blip>
          <a:stretch>
            <a:fillRect/>
          </a:stretch>
        </p:blipFill>
        <p:spPr>
          <a:xfrm>
            <a:off x="2864125" y="2323550"/>
            <a:ext cx="6658725" cy="361887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24" name="Shape 424"/>
        <p:cNvGrpSpPr/>
        <p:nvPr/>
      </p:nvGrpSpPr>
      <p:grpSpPr>
        <a:xfrm>
          <a:off x="0" y="0"/>
          <a:ext cx="0" cy="0"/>
          <a:chOff x="0" y="0"/>
          <a:chExt cx="0" cy="0"/>
        </a:xfrm>
      </p:grpSpPr>
      <p:pic>
        <p:nvPicPr>
          <p:cNvPr id="425" name="Google Shape;425;ge5e706540a_0_0"/>
          <p:cNvPicPr preferRelativeResize="0"/>
          <p:nvPr/>
        </p:nvPicPr>
        <p:blipFill>
          <a:blip r:embed="rId4">
            <a:alphaModFix/>
          </a:blip>
          <a:stretch>
            <a:fillRect/>
          </a:stretch>
        </p:blipFill>
        <p:spPr>
          <a:xfrm>
            <a:off x="1184700" y="1573875"/>
            <a:ext cx="5295900" cy="2781300"/>
          </a:xfrm>
          <a:prstGeom prst="rect">
            <a:avLst/>
          </a:prstGeom>
          <a:noFill/>
          <a:ln>
            <a:noFill/>
          </a:ln>
        </p:spPr>
      </p:pic>
      <p:pic>
        <p:nvPicPr>
          <p:cNvPr id="426" name="Google Shape;426;ge5e706540a_0_0"/>
          <p:cNvPicPr preferRelativeResize="0"/>
          <p:nvPr/>
        </p:nvPicPr>
        <p:blipFill>
          <a:blip r:embed="rId5">
            <a:alphaModFix/>
          </a:blip>
          <a:stretch>
            <a:fillRect/>
          </a:stretch>
        </p:blipFill>
        <p:spPr>
          <a:xfrm>
            <a:off x="6752875" y="1573875"/>
            <a:ext cx="4087525" cy="4143062"/>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30" name="Shape 430"/>
        <p:cNvGrpSpPr/>
        <p:nvPr/>
      </p:nvGrpSpPr>
      <p:grpSpPr>
        <a:xfrm>
          <a:off x="0" y="0"/>
          <a:ext cx="0" cy="0"/>
          <a:chOff x="0" y="0"/>
          <a:chExt cx="0" cy="0"/>
        </a:xfrm>
      </p:grpSpPr>
      <p:pic>
        <p:nvPicPr>
          <p:cNvPr id="431" name="Google Shape;431;ge5e706540a_0_11"/>
          <p:cNvPicPr preferRelativeResize="0"/>
          <p:nvPr/>
        </p:nvPicPr>
        <p:blipFill rotWithShape="1">
          <a:blip r:embed="rId4">
            <a:alphaModFix/>
          </a:blip>
          <a:srcRect b="-4796" l="20715" r="5380" t="50783"/>
          <a:stretch/>
        </p:blipFill>
        <p:spPr>
          <a:xfrm>
            <a:off x="0" y="1731350"/>
            <a:ext cx="12192000" cy="4185324"/>
          </a:xfrm>
          <a:prstGeom prst="rect">
            <a:avLst/>
          </a:prstGeom>
          <a:noFill/>
          <a:ln>
            <a:noFill/>
          </a:ln>
        </p:spPr>
      </p:pic>
      <p:sp>
        <p:nvSpPr>
          <p:cNvPr id="432" name="Google Shape;432;ge5e706540a_0_11"/>
          <p:cNvSpPr txBox="1"/>
          <p:nvPr/>
        </p:nvSpPr>
        <p:spPr>
          <a:xfrm>
            <a:off x="2884400" y="5854300"/>
            <a:ext cx="10763100" cy="69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AR" sz="1100">
                <a:solidFill>
                  <a:srgbClr val="474747"/>
                </a:solidFill>
              </a:rPr>
              <a:t>documenacion oficial:</a:t>
            </a:r>
            <a:r>
              <a:rPr lang="es-AR" sz="1100"/>
              <a:t> </a:t>
            </a:r>
            <a:r>
              <a:rPr lang="es-AR" sz="1100" u="sng">
                <a:solidFill>
                  <a:schemeClr val="hlink"/>
                </a:solidFill>
                <a:hlinkClick r:id="rId5"/>
              </a:rPr>
              <a:t>https://mlflow.org/docs/latest/index.html</a:t>
            </a:r>
            <a:endParaRPr sz="1100"/>
          </a:p>
          <a:p>
            <a:pPr indent="0" lvl="0" marL="0" rtl="0" algn="l">
              <a:spcBef>
                <a:spcPts val="0"/>
              </a:spcBef>
              <a:spcAft>
                <a:spcPts val="0"/>
              </a:spcAft>
              <a:buNone/>
            </a:pPr>
            <a:r>
              <a:rPr lang="es-AR" sz="1100">
                <a:solidFill>
                  <a:srgbClr val="474747"/>
                </a:solidFill>
              </a:rPr>
              <a:t>git con </a:t>
            </a:r>
            <a:r>
              <a:rPr lang="es-AR" sz="1100">
                <a:solidFill>
                  <a:srgbClr val="474747"/>
                </a:solidFill>
              </a:rPr>
              <a:t>ejemplo</a:t>
            </a:r>
            <a:r>
              <a:rPr lang="es-AR" sz="1100"/>
              <a:t>: </a:t>
            </a:r>
            <a:r>
              <a:rPr lang="es-AR" sz="1100" u="sng">
                <a:solidFill>
                  <a:schemeClr val="hlink"/>
                </a:solidFill>
                <a:hlinkClick r:id="rId6"/>
              </a:rPr>
              <a:t>https://github.com/PiConsulting/Pensadero/tree/master/Eventos/2020/2020-03-06_wids_mlflow</a:t>
            </a:r>
            <a:endParaRPr sz="1100"/>
          </a:p>
          <a:p>
            <a:pPr indent="0" lvl="0" marL="0" rtl="0" algn="l">
              <a:spcBef>
                <a:spcPts val="0"/>
              </a:spcBef>
              <a:spcAft>
                <a:spcPts val="0"/>
              </a:spcAft>
              <a:buNone/>
            </a:pPr>
            <a:r>
              <a:rPr lang="es-AR" sz="1100">
                <a:solidFill>
                  <a:srgbClr val="434343"/>
                </a:solidFill>
              </a:rPr>
              <a:t>notebook</a:t>
            </a:r>
            <a:r>
              <a:rPr lang="es-AR" sz="1100"/>
              <a:t>: </a:t>
            </a:r>
            <a:r>
              <a:rPr lang="es-AR" sz="1100" u="sng">
                <a:solidFill>
                  <a:schemeClr val="hlink"/>
                </a:solidFill>
                <a:hlinkClick r:id="rId7"/>
              </a:rPr>
              <a:t>https://github.com/PiConsulting/Pensadero/blob/master/Eventos/2020/2020-03-06_wids_mlflow/mlflow_basic.ipynb</a:t>
            </a:r>
            <a:r>
              <a:rPr lang="es-AR" sz="1100"/>
              <a:t> </a:t>
            </a:r>
            <a:endParaRPr sz="1100"/>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36" name="Shape 436"/>
        <p:cNvGrpSpPr/>
        <p:nvPr/>
      </p:nvGrpSpPr>
      <p:grpSpPr>
        <a:xfrm>
          <a:off x="0" y="0"/>
          <a:ext cx="0" cy="0"/>
          <a:chOff x="0" y="0"/>
          <a:chExt cx="0" cy="0"/>
        </a:xfrm>
      </p:grpSpPr>
      <p:sp>
        <p:nvSpPr>
          <p:cNvPr id="437" name="Google Shape;437;ge60c1d9dd1_0_0"/>
          <p:cNvSpPr txBox="1"/>
          <p:nvPr/>
        </p:nvSpPr>
        <p:spPr>
          <a:xfrm>
            <a:off x="1237650" y="976075"/>
            <a:ext cx="97167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AR" sz="3600">
                <a:solidFill>
                  <a:schemeClr val="dk1"/>
                </a:solidFill>
                <a:latin typeface="Calibri"/>
                <a:ea typeface="Calibri"/>
                <a:cs typeface="Calibri"/>
                <a:sym typeface="Calibri"/>
              </a:rPr>
              <a:t>¿Ahora si terminó?</a:t>
            </a:r>
            <a:endParaRPr b="1" sz="3600">
              <a:latin typeface="Calibri"/>
              <a:ea typeface="Calibri"/>
              <a:cs typeface="Calibri"/>
              <a:sym typeface="Calibri"/>
            </a:endParaRPr>
          </a:p>
        </p:txBody>
      </p:sp>
      <p:pic>
        <p:nvPicPr>
          <p:cNvPr descr="The End Movie Sticker By Rafs Design" id="438" name="Google Shape;438;ge60c1d9dd1_0_0"/>
          <p:cNvPicPr preferRelativeResize="0"/>
          <p:nvPr/>
        </p:nvPicPr>
        <p:blipFill>
          <a:blip r:embed="rId4">
            <a:alphaModFix/>
          </a:blip>
          <a:stretch>
            <a:fillRect/>
          </a:stretch>
        </p:blipFill>
        <p:spPr>
          <a:xfrm>
            <a:off x="2864125" y="2323550"/>
            <a:ext cx="6658725" cy="361887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42" name="Shape 442"/>
        <p:cNvGrpSpPr/>
        <p:nvPr/>
      </p:nvGrpSpPr>
      <p:grpSpPr>
        <a:xfrm>
          <a:off x="0" y="0"/>
          <a:ext cx="0" cy="0"/>
          <a:chOff x="0" y="0"/>
          <a:chExt cx="0" cy="0"/>
        </a:xfrm>
      </p:grpSpPr>
      <p:sp>
        <p:nvSpPr>
          <p:cNvPr id="443" name="Google Shape;443;ge5c7dc5dae_0_13"/>
          <p:cNvSpPr txBox="1"/>
          <p:nvPr/>
        </p:nvSpPr>
        <p:spPr>
          <a:xfrm>
            <a:off x="1237650" y="976075"/>
            <a:ext cx="97167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AR" sz="3600">
                <a:solidFill>
                  <a:schemeClr val="dk1"/>
                </a:solidFill>
                <a:latin typeface="Calibri"/>
                <a:ea typeface="Calibri"/>
                <a:cs typeface="Calibri"/>
                <a:sym typeface="Calibri"/>
              </a:rPr>
              <a:t>¿Y ahí termina todo?</a:t>
            </a:r>
            <a:endParaRPr b="1" sz="3600">
              <a:latin typeface="Calibri"/>
              <a:ea typeface="Calibri"/>
              <a:cs typeface="Calibri"/>
              <a:sym typeface="Calibri"/>
            </a:endParaRPr>
          </a:p>
        </p:txBody>
      </p:sp>
      <p:pic>
        <p:nvPicPr>
          <p:cNvPr id="444" name="Google Shape;444;ge5c7dc5dae_0_13"/>
          <p:cNvPicPr preferRelativeResize="0"/>
          <p:nvPr/>
        </p:nvPicPr>
        <p:blipFill>
          <a:blip r:embed="rId4">
            <a:alphaModFix/>
          </a:blip>
          <a:stretch>
            <a:fillRect/>
          </a:stretch>
        </p:blipFill>
        <p:spPr>
          <a:xfrm>
            <a:off x="0" y="584875"/>
            <a:ext cx="10082100" cy="605430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48" name="Shape 448"/>
        <p:cNvGrpSpPr/>
        <p:nvPr/>
      </p:nvGrpSpPr>
      <p:grpSpPr>
        <a:xfrm>
          <a:off x="0" y="0"/>
          <a:ext cx="0" cy="0"/>
          <a:chOff x="0" y="0"/>
          <a:chExt cx="0" cy="0"/>
        </a:xfrm>
      </p:grpSpPr>
      <p:sp>
        <p:nvSpPr>
          <p:cNvPr id="449" name="Google Shape;449;ge60c1d9dd1_0_16"/>
          <p:cNvSpPr txBox="1"/>
          <p:nvPr/>
        </p:nvSpPr>
        <p:spPr>
          <a:xfrm>
            <a:off x="1237650" y="976075"/>
            <a:ext cx="9716700" cy="1293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AR" sz="3600">
                <a:solidFill>
                  <a:schemeClr val="dk1"/>
                </a:solidFill>
                <a:latin typeface="Calibri"/>
                <a:ea typeface="Calibri"/>
                <a:cs typeface="Calibri"/>
                <a:sym typeface="Calibri"/>
              </a:rPr>
              <a:t>¿Y ahora? </a:t>
            </a:r>
            <a:r>
              <a:rPr b="1" lang="es-AR" sz="3600">
                <a:solidFill>
                  <a:schemeClr val="dk1"/>
                </a:solidFill>
                <a:latin typeface="Calibri"/>
                <a:ea typeface="Calibri"/>
                <a:cs typeface="Calibri"/>
                <a:sym typeface="Calibri"/>
              </a:rPr>
              <a:t>¿Terminó? </a:t>
            </a:r>
            <a:endParaRPr b="1" sz="3600">
              <a:solidFill>
                <a:schemeClr val="dk1"/>
              </a:solidFill>
              <a:latin typeface="Calibri"/>
              <a:ea typeface="Calibri"/>
              <a:cs typeface="Calibri"/>
              <a:sym typeface="Calibri"/>
            </a:endParaRPr>
          </a:p>
          <a:p>
            <a:pPr indent="0" lvl="0" marL="0" rtl="0" algn="ctr">
              <a:spcBef>
                <a:spcPts val="0"/>
              </a:spcBef>
              <a:spcAft>
                <a:spcPts val="0"/>
              </a:spcAft>
              <a:buNone/>
            </a:pPr>
            <a:r>
              <a:t/>
            </a:r>
            <a:endParaRPr b="1" sz="3600">
              <a:solidFill>
                <a:schemeClr val="dk1"/>
              </a:solidFill>
              <a:latin typeface="Calibri"/>
              <a:ea typeface="Calibri"/>
              <a:cs typeface="Calibri"/>
              <a:sym typeface="Calibri"/>
            </a:endParaRPr>
          </a:p>
        </p:txBody>
      </p:sp>
      <p:pic>
        <p:nvPicPr>
          <p:cNvPr id="450" name="Google Shape;450;ge60c1d9dd1_0_16"/>
          <p:cNvPicPr preferRelativeResize="0"/>
          <p:nvPr/>
        </p:nvPicPr>
        <p:blipFill>
          <a:blip r:embed="rId4">
            <a:alphaModFix/>
          </a:blip>
          <a:stretch>
            <a:fillRect/>
          </a:stretch>
        </p:blipFill>
        <p:spPr>
          <a:xfrm>
            <a:off x="4097850" y="2110150"/>
            <a:ext cx="4148950" cy="250580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pic>
        <p:nvPicPr>
          <p:cNvPr descr="Los nuevos &amp;#39;Looney Tunes&amp;#39; no mostrarán violencia con armas de fuego" id="455" name="Google Shape;455;ge60c1d9dd1_0_24"/>
          <p:cNvPicPr preferRelativeResize="0"/>
          <p:nvPr/>
        </p:nvPicPr>
        <p:blipFill>
          <a:blip r:embed="rId3">
            <a:alphaModFix/>
          </a:blip>
          <a:stretch>
            <a:fillRect/>
          </a:stretch>
        </p:blipFill>
        <p:spPr>
          <a:xfrm>
            <a:off x="1287225" y="0"/>
            <a:ext cx="9674676" cy="709605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 name="Shape 459"/>
        <p:cNvGrpSpPr/>
        <p:nvPr/>
      </p:nvGrpSpPr>
      <p:grpSpPr>
        <a:xfrm>
          <a:off x="0" y="0"/>
          <a:ext cx="0" cy="0"/>
          <a:chOff x="0" y="0"/>
          <a:chExt cx="0" cy="0"/>
        </a:xfrm>
      </p:grpSpPr>
      <p:pic>
        <p:nvPicPr>
          <p:cNvPr id="460" name="Google Shape;460;ge61d96fd6b_1_21"/>
          <p:cNvPicPr preferRelativeResize="0"/>
          <p:nvPr/>
        </p:nvPicPr>
        <p:blipFill rotWithShape="1">
          <a:blip r:embed="rId3">
            <a:alphaModFix/>
          </a:blip>
          <a:srcRect b="0" l="0" r="0" t="0"/>
          <a:stretch/>
        </p:blipFill>
        <p:spPr>
          <a:xfrm flipH="1" rot="10800000">
            <a:off x="0" y="0"/>
            <a:ext cx="2037347" cy="597612"/>
          </a:xfrm>
          <a:prstGeom prst="rect">
            <a:avLst/>
          </a:prstGeom>
          <a:noFill/>
          <a:ln>
            <a:noFill/>
          </a:ln>
        </p:spPr>
      </p:pic>
      <p:pic>
        <p:nvPicPr>
          <p:cNvPr id="461" name="Google Shape;461;ge61d96fd6b_1_21"/>
          <p:cNvPicPr preferRelativeResize="0"/>
          <p:nvPr/>
        </p:nvPicPr>
        <p:blipFill rotWithShape="1">
          <a:blip r:embed="rId3">
            <a:alphaModFix/>
          </a:blip>
          <a:srcRect b="0" l="0" r="0" t="0"/>
          <a:stretch/>
        </p:blipFill>
        <p:spPr>
          <a:xfrm flipH="1" rot="10800000">
            <a:off x="2037347" y="0"/>
            <a:ext cx="2037347" cy="597612"/>
          </a:xfrm>
          <a:prstGeom prst="rect">
            <a:avLst/>
          </a:prstGeom>
          <a:noFill/>
          <a:ln>
            <a:noFill/>
          </a:ln>
        </p:spPr>
      </p:pic>
      <p:pic>
        <p:nvPicPr>
          <p:cNvPr id="462" name="Google Shape;462;ge61d96fd6b_1_21"/>
          <p:cNvPicPr preferRelativeResize="0"/>
          <p:nvPr/>
        </p:nvPicPr>
        <p:blipFill rotWithShape="1">
          <a:blip r:embed="rId3">
            <a:alphaModFix/>
          </a:blip>
          <a:srcRect b="0" l="0" r="0" t="0"/>
          <a:stretch/>
        </p:blipFill>
        <p:spPr>
          <a:xfrm flipH="1" rot="10800000">
            <a:off x="4074694" y="0"/>
            <a:ext cx="2037347" cy="597612"/>
          </a:xfrm>
          <a:prstGeom prst="rect">
            <a:avLst/>
          </a:prstGeom>
          <a:noFill/>
          <a:ln>
            <a:noFill/>
          </a:ln>
        </p:spPr>
      </p:pic>
      <p:pic>
        <p:nvPicPr>
          <p:cNvPr id="463" name="Google Shape;463;ge61d96fd6b_1_21"/>
          <p:cNvPicPr preferRelativeResize="0"/>
          <p:nvPr/>
        </p:nvPicPr>
        <p:blipFill rotWithShape="1">
          <a:blip r:embed="rId3">
            <a:alphaModFix/>
          </a:blip>
          <a:srcRect b="0" l="0" r="0" t="0"/>
          <a:stretch/>
        </p:blipFill>
        <p:spPr>
          <a:xfrm flipH="1" rot="10800000">
            <a:off x="6112041" y="0"/>
            <a:ext cx="2037347" cy="597612"/>
          </a:xfrm>
          <a:prstGeom prst="rect">
            <a:avLst/>
          </a:prstGeom>
          <a:noFill/>
          <a:ln>
            <a:noFill/>
          </a:ln>
        </p:spPr>
      </p:pic>
      <p:pic>
        <p:nvPicPr>
          <p:cNvPr id="464" name="Google Shape;464;ge61d96fd6b_1_21"/>
          <p:cNvPicPr preferRelativeResize="0"/>
          <p:nvPr/>
        </p:nvPicPr>
        <p:blipFill rotWithShape="1">
          <a:blip r:embed="rId3">
            <a:alphaModFix/>
          </a:blip>
          <a:srcRect b="0" l="0" r="0" t="0"/>
          <a:stretch/>
        </p:blipFill>
        <p:spPr>
          <a:xfrm flipH="1" rot="10800000">
            <a:off x="8149388" y="0"/>
            <a:ext cx="2037346" cy="597612"/>
          </a:xfrm>
          <a:prstGeom prst="rect">
            <a:avLst/>
          </a:prstGeom>
          <a:noFill/>
          <a:ln>
            <a:noFill/>
          </a:ln>
        </p:spPr>
      </p:pic>
      <p:pic>
        <p:nvPicPr>
          <p:cNvPr id="465" name="Google Shape;465;ge61d96fd6b_1_21"/>
          <p:cNvPicPr preferRelativeResize="0"/>
          <p:nvPr/>
        </p:nvPicPr>
        <p:blipFill rotWithShape="1">
          <a:blip r:embed="rId3">
            <a:alphaModFix/>
          </a:blip>
          <a:srcRect b="0" l="0" r="0" t="0"/>
          <a:stretch/>
        </p:blipFill>
        <p:spPr>
          <a:xfrm flipH="1" rot="10800000">
            <a:off x="10138612" y="0"/>
            <a:ext cx="2037346" cy="597612"/>
          </a:xfrm>
          <a:prstGeom prst="rect">
            <a:avLst/>
          </a:prstGeom>
          <a:noFill/>
          <a:ln>
            <a:noFill/>
          </a:ln>
        </p:spPr>
      </p:pic>
      <p:pic>
        <p:nvPicPr>
          <p:cNvPr id="466" name="Google Shape;466;ge61d96fd6b_1_21"/>
          <p:cNvPicPr preferRelativeResize="0"/>
          <p:nvPr/>
        </p:nvPicPr>
        <p:blipFill rotWithShape="1">
          <a:blip r:embed="rId4">
            <a:alphaModFix/>
          </a:blip>
          <a:srcRect b="0" l="0" r="0" t="0"/>
          <a:stretch/>
        </p:blipFill>
        <p:spPr>
          <a:xfrm>
            <a:off x="10672688" y="912562"/>
            <a:ext cx="1238845" cy="907220"/>
          </a:xfrm>
          <a:prstGeom prst="rect">
            <a:avLst/>
          </a:prstGeom>
          <a:noFill/>
          <a:ln>
            <a:noFill/>
          </a:ln>
        </p:spPr>
      </p:pic>
      <p:pic>
        <p:nvPicPr>
          <p:cNvPr id="467" name="Google Shape;467;ge61d96fd6b_1_21"/>
          <p:cNvPicPr preferRelativeResize="0"/>
          <p:nvPr/>
        </p:nvPicPr>
        <p:blipFill rotWithShape="1">
          <a:blip r:embed="rId5">
            <a:alphaModFix/>
          </a:blip>
          <a:srcRect b="0" l="0" r="0" t="0"/>
          <a:stretch/>
        </p:blipFill>
        <p:spPr>
          <a:xfrm>
            <a:off x="0" y="6721642"/>
            <a:ext cx="12191999" cy="136358"/>
          </a:xfrm>
          <a:prstGeom prst="rect">
            <a:avLst/>
          </a:prstGeom>
          <a:noFill/>
          <a:ln>
            <a:noFill/>
          </a:ln>
        </p:spPr>
      </p:pic>
      <p:pic>
        <p:nvPicPr>
          <p:cNvPr id="468" name="Google Shape;468;ge61d96fd6b_1_21"/>
          <p:cNvPicPr preferRelativeResize="0"/>
          <p:nvPr/>
        </p:nvPicPr>
        <p:blipFill rotWithShape="1">
          <a:blip r:embed="rId6">
            <a:alphaModFix/>
          </a:blip>
          <a:srcRect b="0" l="0" r="0" t="0"/>
          <a:stretch/>
        </p:blipFill>
        <p:spPr>
          <a:xfrm>
            <a:off x="-1" y="6593304"/>
            <a:ext cx="12191999" cy="128337"/>
          </a:xfrm>
          <a:prstGeom prst="rect">
            <a:avLst/>
          </a:prstGeom>
          <a:noFill/>
          <a:ln>
            <a:noFill/>
          </a:ln>
        </p:spPr>
      </p:pic>
      <p:pic>
        <p:nvPicPr>
          <p:cNvPr id="469" name="Google Shape;469;ge61d96fd6b_1_21"/>
          <p:cNvPicPr preferRelativeResize="0"/>
          <p:nvPr/>
        </p:nvPicPr>
        <p:blipFill rotWithShape="1">
          <a:blip r:embed="rId7">
            <a:alphaModFix/>
          </a:blip>
          <a:srcRect b="0" l="0" r="13629" t="0"/>
          <a:stretch/>
        </p:blipFill>
        <p:spPr>
          <a:xfrm>
            <a:off x="3945550" y="1819775"/>
            <a:ext cx="3789850" cy="1346674"/>
          </a:xfrm>
          <a:prstGeom prst="rect">
            <a:avLst/>
          </a:prstGeom>
          <a:noFill/>
          <a:ln>
            <a:noFill/>
          </a:ln>
        </p:spPr>
      </p:pic>
      <p:sp>
        <p:nvSpPr>
          <p:cNvPr id="470" name="Google Shape;470;ge61d96fd6b_1_21"/>
          <p:cNvSpPr txBox="1"/>
          <p:nvPr/>
        </p:nvSpPr>
        <p:spPr>
          <a:xfrm>
            <a:off x="3119325" y="3348200"/>
            <a:ext cx="5442300" cy="892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AR" sz="4600">
                <a:solidFill>
                  <a:schemeClr val="dk2"/>
                </a:solidFill>
                <a:latin typeface="Calibri"/>
                <a:ea typeface="Calibri"/>
                <a:cs typeface="Calibri"/>
                <a:sym typeface="Calibri"/>
              </a:rPr>
              <a:t>¡Gracias!</a:t>
            </a:r>
            <a:endParaRPr b="1" sz="4600">
              <a:solidFill>
                <a:schemeClr val="dk2"/>
              </a:solidFill>
              <a:latin typeface="Calibri"/>
              <a:ea typeface="Calibri"/>
              <a:cs typeface="Calibri"/>
              <a:sym typeface="Calibri"/>
            </a:endParaRPr>
          </a:p>
        </p:txBody>
      </p:sp>
      <p:pic>
        <p:nvPicPr>
          <p:cNvPr id="471" name="Google Shape;471;ge61d96fd6b_1_21"/>
          <p:cNvPicPr preferRelativeResize="0"/>
          <p:nvPr/>
        </p:nvPicPr>
        <p:blipFill rotWithShape="1">
          <a:blip r:embed="rId8">
            <a:alphaModFix/>
          </a:blip>
          <a:srcRect b="19564" l="35522" r="29153" t="61309"/>
          <a:stretch/>
        </p:blipFill>
        <p:spPr>
          <a:xfrm>
            <a:off x="2308187" y="5878755"/>
            <a:ext cx="1679012" cy="405504"/>
          </a:xfrm>
          <a:prstGeom prst="rect">
            <a:avLst/>
          </a:prstGeom>
          <a:noFill/>
          <a:ln>
            <a:noFill/>
          </a:ln>
        </p:spPr>
      </p:pic>
      <p:pic>
        <p:nvPicPr>
          <p:cNvPr id="472" name="Google Shape;472;ge61d96fd6b_1_21"/>
          <p:cNvPicPr preferRelativeResize="0"/>
          <p:nvPr/>
        </p:nvPicPr>
        <p:blipFill>
          <a:blip r:embed="rId9">
            <a:alphaModFix/>
          </a:blip>
          <a:stretch>
            <a:fillRect/>
          </a:stretch>
        </p:blipFill>
        <p:spPr>
          <a:xfrm>
            <a:off x="4189264" y="5928818"/>
            <a:ext cx="1679018" cy="435830"/>
          </a:xfrm>
          <a:prstGeom prst="rect">
            <a:avLst/>
          </a:prstGeom>
          <a:noFill/>
          <a:ln>
            <a:noFill/>
          </a:ln>
        </p:spPr>
      </p:pic>
      <p:pic>
        <p:nvPicPr>
          <p:cNvPr id="473" name="Google Shape;473;ge61d96fd6b_1_21"/>
          <p:cNvPicPr preferRelativeResize="0"/>
          <p:nvPr/>
        </p:nvPicPr>
        <p:blipFill>
          <a:blip r:embed="rId10">
            <a:alphaModFix/>
          </a:blip>
          <a:stretch>
            <a:fillRect/>
          </a:stretch>
        </p:blipFill>
        <p:spPr>
          <a:xfrm>
            <a:off x="8086363" y="5983367"/>
            <a:ext cx="1158730" cy="411145"/>
          </a:xfrm>
          <a:prstGeom prst="rect">
            <a:avLst/>
          </a:prstGeom>
          <a:noFill/>
          <a:ln>
            <a:noFill/>
          </a:ln>
        </p:spPr>
      </p:pic>
      <p:pic>
        <p:nvPicPr>
          <p:cNvPr id="474" name="Google Shape;474;ge61d96fd6b_1_21"/>
          <p:cNvPicPr preferRelativeResize="0"/>
          <p:nvPr/>
        </p:nvPicPr>
        <p:blipFill rotWithShape="1">
          <a:blip r:embed="rId11">
            <a:alphaModFix/>
          </a:blip>
          <a:srcRect b="24762" l="0" r="0" t="22774"/>
          <a:stretch/>
        </p:blipFill>
        <p:spPr>
          <a:xfrm>
            <a:off x="9389308" y="5932812"/>
            <a:ext cx="777755" cy="382528"/>
          </a:xfrm>
          <a:prstGeom prst="rect">
            <a:avLst/>
          </a:prstGeom>
          <a:noFill/>
          <a:ln>
            <a:noFill/>
          </a:ln>
        </p:spPr>
      </p:pic>
      <p:pic>
        <p:nvPicPr>
          <p:cNvPr id="475" name="Google Shape;475;ge61d96fd6b_1_21"/>
          <p:cNvPicPr preferRelativeResize="0"/>
          <p:nvPr/>
        </p:nvPicPr>
        <p:blipFill>
          <a:blip r:embed="rId12">
            <a:alphaModFix/>
          </a:blip>
          <a:stretch>
            <a:fillRect/>
          </a:stretch>
        </p:blipFill>
        <p:spPr>
          <a:xfrm>
            <a:off x="5991836" y="5788413"/>
            <a:ext cx="811625" cy="698824"/>
          </a:xfrm>
          <a:prstGeom prst="rect">
            <a:avLst/>
          </a:prstGeom>
          <a:noFill/>
          <a:ln>
            <a:noFill/>
          </a:ln>
        </p:spPr>
      </p:pic>
      <p:sp>
        <p:nvSpPr>
          <p:cNvPr id="476" name="Google Shape;476;ge61d96fd6b_1_21"/>
          <p:cNvSpPr txBox="1"/>
          <p:nvPr/>
        </p:nvSpPr>
        <p:spPr>
          <a:xfrm>
            <a:off x="1513888" y="5627450"/>
            <a:ext cx="1917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AR">
                <a:solidFill>
                  <a:srgbClr val="666666"/>
                </a:solidFill>
              </a:rPr>
              <a:t>Platinum</a:t>
            </a:r>
            <a:endParaRPr b="1">
              <a:solidFill>
                <a:srgbClr val="666666"/>
              </a:solidFill>
            </a:endParaRPr>
          </a:p>
        </p:txBody>
      </p:sp>
      <p:sp>
        <p:nvSpPr>
          <p:cNvPr id="477" name="Google Shape;477;ge61d96fd6b_1_21"/>
          <p:cNvSpPr txBox="1"/>
          <p:nvPr/>
        </p:nvSpPr>
        <p:spPr>
          <a:xfrm>
            <a:off x="7622288" y="5627450"/>
            <a:ext cx="1917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AR">
                <a:solidFill>
                  <a:srgbClr val="666666"/>
                </a:solidFill>
              </a:rPr>
              <a:t>Gold</a:t>
            </a:r>
            <a:endParaRPr b="1">
              <a:solidFill>
                <a:srgbClr val="666666"/>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6" name="Shape 116"/>
        <p:cNvGrpSpPr/>
        <p:nvPr/>
      </p:nvGrpSpPr>
      <p:grpSpPr>
        <a:xfrm>
          <a:off x="0" y="0"/>
          <a:ext cx="0" cy="0"/>
          <a:chOff x="0" y="0"/>
          <a:chExt cx="0" cy="0"/>
        </a:xfrm>
      </p:grpSpPr>
      <p:sp>
        <p:nvSpPr>
          <p:cNvPr id="117" name="Google Shape;117;gddc430f195_0_4"/>
          <p:cNvSpPr txBox="1"/>
          <p:nvPr/>
        </p:nvSpPr>
        <p:spPr>
          <a:xfrm>
            <a:off x="1303875" y="2520025"/>
            <a:ext cx="9716700" cy="1293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AR" sz="2400">
                <a:solidFill>
                  <a:srgbClr val="474747"/>
                </a:solidFill>
                <a:highlight>
                  <a:srgbClr val="FFFFFF"/>
                </a:highlight>
                <a:latin typeface="Calibri"/>
                <a:ea typeface="Calibri"/>
                <a:cs typeface="Calibri"/>
                <a:sym typeface="Calibri"/>
              </a:rPr>
              <a:t>Deberemos comprobar que el modelo que creamos está prediciendo correctamente nuevos casos. Además, obtener métricas de los modelos nos permite comparar cuál se ajusta mejor a nuestro problema.</a:t>
            </a:r>
            <a:endParaRPr b="1" sz="2400">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blipFill>
          <a:blip r:embed="rId3">
            <a:alphaModFix/>
          </a:blip>
          <a:stretch>
            <a:fillRect/>
          </a:stretch>
        </a:blipFill>
      </p:bgPr>
    </p:bg>
    <p:spTree>
      <p:nvGrpSpPr>
        <p:cNvPr id="121" name="Shape 121"/>
        <p:cNvGrpSpPr/>
        <p:nvPr/>
      </p:nvGrpSpPr>
      <p:grpSpPr>
        <a:xfrm>
          <a:off x="0" y="0"/>
          <a:ext cx="0" cy="0"/>
          <a:chOff x="0" y="0"/>
          <a:chExt cx="0" cy="0"/>
        </a:xfrm>
      </p:grpSpPr>
      <p:sp>
        <p:nvSpPr>
          <p:cNvPr id="122" name="Google Shape;122;gddc430f195_0_10"/>
          <p:cNvSpPr txBox="1"/>
          <p:nvPr/>
        </p:nvSpPr>
        <p:spPr>
          <a:xfrm>
            <a:off x="2143875" y="937975"/>
            <a:ext cx="8788800" cy="54555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Clr>
                <a:schemeClr val="dk1"/>
              </a:buClr>
              <a:buSzPts val="1100"/>
              <a:buFont typeface="Arial"/>
              <a:buNone/>
            </a:pPr>
            <a:r>
              <a:rPr lang="es-AR" sz="2400">
                <a:solidFill>
                  <a:schemeClr val="dk1"/>
                </a:solidFill>
                <a:latin typeface="Calibri"/>
                <a:ea typeface="Calibri"/>
                <a:cs typeface="Calibri"/>
                <a:sym typeface="Calibri"/>
              </a:rPr>
              <a:t>La correcta evaluación de modelos implica:</a:t>
            </a:r>
            <a:endParaRPr sz="2400">
              <a:solidFill>
                <a:schemeClr val="dk1"/>
              </a:solidFill>
              <a:latin typeface="Calibri"/>
              <a:ea typeface="Calibri"/>
              <a:cs typeface="Calibri"/>
              <a:sym typeface="Calibri"/>
            </a:endParaRPr>
          </a:p>
          <a:p>
            <a:pPr indent="0" lvl="0" marL="0" rtl="0" algn="just">
              <a:lnSpc>
                <a:spcPct val="115000"/>
              </a:lnSpc>
              <a:spcBef>
                <a:spcPts val="500"/>
              </a:spcBef>
              <a:spcAft>
                <a:spcPts val="0"/>
              </a:spcAft>
              <a:buClr>
                <a:schemeClr val="dk1"/>
              </a:buClr>
              <a:buSzPts val="1100"/>
              <a:buFont typeface="Arial"/>
              <a:buNone/>
            </a:pPr>
            <a:r>
              <a:t/>
            </a:r>
            <a:endParaRPr sz="2400">
              <a:solidFill>
                <a:schemeClr val="dk1"/>
              </a:solidFill>
              <a:latin typeface="Calibri"/>
              <a:ea typeface="Calibri"/>
              <a:cs typeface="Calibri"/>
              <a:sym typeface="Calibri"/>
            </a:endParaRPr>
          </a:p>
          <a:p>
            <a:pPr indent="-381000" lvl="0" marL="457200" rtl="0" algn="just">
              <a:lnSpc>
                <a:spcPct val="115000"/>
              </a:lnSpc>
              <a:spcBef>
                <a:spcPts val="500"/>
              </a:spcBef>
              <a:spcAft>
                <a:spcPts val="0"/>
              </a:spcAft>
              <a:buClr>
                <a:schemeClr val="dk1"/>
              </a:buClr>
              <a:buSzPts val="2400"/>
              <a:buFont typeface="Calibri"/>
              <a:buAutoNum type="arabicPeriod"/>
            </a:pPr>
            <a:r>
              <a:rPr lang="es-AR" sz="2400">
                <a:solidFill>
                  <a:schemeClr val="dk1"/>
                </a:solidFill>
                <a:latin typeface="Calibri"/>
                <a:ea typeface="Calibri"/>
                <a:cs typeface="Calibri"/>
                <a:sym typeface="Calibri"/>
              </a:rPr>
              <a:t>Elegir la métrica adecuada con la que vas a evaluar tus modelos. </a:t>
            </a:r>
            <a:endParaRPr sz="2400">
              <a:solidFill>
                <a:schemeClr val="dk1"/>
              </a:solidFill>
              <a:latin typeface="Calibri"/>
              <a:ea typeface="Calibri"/>
              <a:cs typeface="Calibri"/>
              <a:sym typeface="Calibri"/>
            </a:endParaRPr>
          </a:p>
          <a:p>
            <a:pPr indent="-381000" lvl="0" marL="457200" rtl="0" algn="just">
              <a:lnSpc>
                <a:spcPct val="115000"/>
              </a:lnSpc>
              <a:spcBef>
                <a:spcPts val="500"/>
              </a:spcBef>
              <a:spcAft>
                <a:spcPts val="0"/>
              </a:spcAft>
              <a:buClr>
                <a:schemeClr val="dk1"/>
              </a:buClr>
              <a:buSzPts val="2400"/>
              <a:buFont typeface="Calibri"/>
              <a:buAutoNum type="arabicPeriod"/>
            </a:pPr>
            <a:r>
              <a:rPr lang="es-AR" sz="2400">
                <a:solidFill>
                  <a:schemeClr val="dk1"/>
                </a:solidFill>
                <a:latin typeface="Calibri"/>
                <a:ea typeface="Calibri"/>
                <a:cs typeface="Calibri"/>
                <a:sym typeface="Calibri"/>
              </a:rPr>
              <a:t>Si obtienes una performance de, digamos, 80% en exactitud, ¿es bueno, malo, regular? La respuesta a esta pregunta dependerá directamente del problema y del modelo benchmark (base o punto de referencia) con el que cuentes.</a:t>
            </a:r>
            <a:endParaRPr sz="2400">
              <a:solidFill>
                <a:schemeClr val="dk1"/>
              </a:solidFill>
              <a:latin typeface="Calibri"/>
              <a:ea typeface="Calibri"/>
              <a:cs typeface="Calibri"/>
              <a:sym typeface="Calibri"/>
            </a:endParaRPr>
          </a:p>
          <a:p>
            <a:pPr indent="-381000" lvl="0" marL="457200" rtl="0" algn="just">
              <a:lnSpc>
                <a:spcPct val="115000"/>
              </a:lnSpc>
              <a:spcBef>
                <a:spcPts val="500"/>
              </a:spcBef>
              <a:spcAft>
                <a:spcPts val="0"/>
              </a:spcAft>
              <a:buClr>
                <a:schemeClr val="dk1"/>
              </a:buClr>
              <a:buSzPts val="2400"/>
              <a:buFont typeface="Calibri"/>
              <a:buAutoNum type="arabicPeriod"/>
            </a:pPr>
            <a:r>
              <a:rPr lang="es-AR" sz="2400">
                <a:solidFill>
                  <a:schemeClr val="dk1"/>
                </a:solidFill>
                <a:latin typeface="Calibri"/>
                <a:ea typeface="Calibri"/>
                <a:cs typeface="Calibri"/>
                <a:sym typeface="Calibri"/>
              </a:rPr>
              <a:t>Debes estar segura de que tus modelos generalicen. Es decir, que alcancen un nivel de abstracción suficiente como para generalizar por fuera de los datos que utilizas para entrenarlos. Esto es evitar lo que se conoce como underfitting y overfitting.</a:t>
            </a:r>
            <a:endParaRPr sz="2400">
              <a:solidFill>
                <a:schemeClr val="dk1"/>
              </a:solidFill>
              <a:latin typeface="Calibri"/>
              <a:ea typeface="Calibri"/>
              <a:cs typeface="Calibri"/>
              <a:sym typeface="Calibri"/>
            </a:endParaRPr>
          </a:p>
          <a:p>
            <a:pPr indent="0" lvl="0" marL="0" rtl="0" algn="ctr">
              <a:spcBef>
                <a:spcPts val="500"/>
              </a:spcBef>
              <a:spcAft>
                <a:spcPts val="0"/>
              </a:spcAft>
              <a:buNone/>
            </a:pPr>
            <a:r>
              <a:t/>
            </a:r>
            <a:endParaRPr b="1" sz="1800">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blipFill>
          <a:blip r:embed="rId3">
            <a:alphaModFix/>
          </a:blip>
          <a:stretch>
            <a:fillRect/>
          </a:stretch>
        </a:blipFill>
      </p:bgPr>
    </p:bg>
    <p:spTree>
      <p:nvGrpSpPr>
        <p:cNvPr id="126" name="Shape 126"/>
        <p:cNvGrpSpPr/>
        <p:nvPr/>
      </p:nvGrpSpPr>
      <p:grpSpPr>
        <a:xfrm>
          <a:off x="0" y="0"/>
          <a:ext cx="0" cy="0"/>
          <a:chOff x="0" y="0"/>
          <a:chExt cx="0" cy="0"/>
        </a:xfrm>
      </p:grpSpPr>
      <p:sp>
        <p:nvSpPr>
          <p:cNvPr id="127" name="Google Shape;127;ge0b2d8582e_0_179"/>
          <p:cNvSpPr txBox="1"/>
          <p:nvPr/>
        </p:nvSpPr>
        <p:spPr>
          <a:xfrm>
            <a:off x="3054600" y="2056150"/>
            <a:ext cx="6557100" cy="30348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Clr>
                <a:schemeClr val="dk1"/>
              </a:buClr>
              <a:buSzPts val="1100"/>
              <a:buFont typeface="Arial"/>
              <a:buNone/>
            </a:pPr>
            <a:r>
              <a:t/>
            </a:r>
            <a:endParaRPr sz="2400">
              <a:solidFill>
                <a:schemeClr val="dk1"/>
              </a:solidFill>
              <a:latin typeface="Calibri"/>
              <a:ea typeface="Calibri"/>
              <a:cs typeface="Calibri"/>
              <a:sym typeface="Calibri"/>
            </a:endParaRPr>
          </a:p>
          <a:p>
            <a:pPr indent="0" lvl="0" marL="0" rtl="0" algn="ctr">
              <a:lnSpc>
                <a:spcPct val="115000"/>
              </a:lnSpc>
              <a:spcBef>
                <a:spcPts val="500"/>
              </a:spcBef>
              <a:spcAft>
                <a:spcPts val="0"/>
              </a:spcAft>
              <a:buNone/>
            </a:pPr>
            <a:r>
              <a:rPr lang="es-AR" sz="2400">
                <a:solidFill>
                  <a:schemeClr val="dk1"/>
                </a:solidFill>
                <a:latin typeface="Calibri"/>
                <a:ea typeface="Calibri"/>
                <a:cs typeface="Calibri"/>
                <a:sym typeface="Calibri"/>
              </a:rPr>
              <a:t>-¿Qué pasa si evaluamos un modelo con los mismos datos con los que lo entrenamos?</a:t>
            </a:r>
            <a:endParaRPr sz="2400">
              <a:solidFill>
                <a:schemeClr val="dk1"/>
              </a:solidFill>
              <a:latin typeface="Calibri"/>
              <a:ea typeface="Calibri"/>
              <a:cs typeface="Calibri"/>
              <a:sym typeface="Calibri"/>
            </a:endParaRPr>
          </a:p>
          <a:p>
            <a:pPr indent="0" lvl="0" marL="0" rtl="0" algn="ctr">
              <a:lnSpc>
                <a:spcPct val="115000"/>
              </a:lnSpc>
              <a:spcBef>
                <a:spcPts val="1000"/>
              </a:spcBef>
              <a:spcAft>
                <a:spcPts val="0"/>
              </a:spcAft>
              <a:buNone/>
            </a:pPr>
            <a:r>
              <a:rPr lang="es-AR" sz="2400">
                <a:solidFill>
                  <a:schemeClr val="dk1"/>
                </a:solidFill>
                <a:latin typeface="Calibri"/>
                <a:ea typeface="Calibri"/>
                <a:cs typeface="Calibri"/>
                <a:sym typeface="Calibri"/>
              </a:rPr>
              <a:t>-¿Con qué datos testear un modelo?</a:t>
            </a:r>
            <a:endParaRPr sz="2400">
              <a:solidFill>
                <a:schemeClr val="dk1"/>
              </a:solidFill>
              <a:latin typeface="Calibri"/>
              <a:ea typeface="Calibri"/>
              <a:cs typeface="Calibri"/>
              <a:sym typeface="Calibri"/>
            </a:endParaRPr>
          </a:p>
          <a:p>
            <a:pPr indent="0" lvl="0" marL="0" rtl="0" algn="ctr">
              <a:lnSpc>
                <a:spcPct val="115000"/>
              </a:lnSpc>
              <a:spcBef>
                <a:spcPts val="1000"/>
              </a:spcBef>
              <a:spcAft>
                <a:spcPts val="0"/>
              </a:spcAft>
              <a:buNone/>
            </a:pPr>
            <a:r>
              <a:rPr lang="es-AR" sz="2400">
                <a:solidFill>
                  <a:schemeClr val="dk1"/>
                </a:solidFill>
                <a:latin typeface="Calibri"/>
                <a:ea typeface="Calibri"/>
                <a:cs typeface="Calibri"/>
                <a:sym typeface="Calibri"/>
              </a:rPr>
              <a:t>-¿Escuchaste hablar del train-test-split?</a:t>
            </a:r>
            <a:endParaRPr sz="2400">
              <a:solidFill>
                <a:schemeClr val="dk1"/>
              </a:solidFill>
              <a:latin typeface="Rubik"/>
              <a:ea typeface="Rubik"/>
              <a:cs typeface="Rubik"/>
              <a:sym typeface="Rubik"/>
            </a:endParaRPr>
          </a:p>
          <a:p>
            <a:pPr indent="0" lvl="0" marL="0" rtl="0" algn="just">
              <a:lnSpc>
                <a:spcPct val="115000"/>
              </a:lnSpc>
              <a:spcBef>
                <a:spcPts val="1000"/>
              </a:spcBef>
              <a:spcAft>
                <a:spcPts val="100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blipFill>
          <a:blip r:embed="rId3">
            <a:alphaModFix/>
          </a:blip>
          <a:stretch>
            <a:fillRect/>
          </a:stretch>
        </a:blipFill>
      </p:bgPr>
    </p:bg>
    <p:spTree>
      <p:nvGrpSpPr>
        <p:cNvPr id="131" name="Shape 131"/>
        <p:cNvGrpSpPr/>
        <p:nvPr/>
      </p:nvGrpSpPr>
      <p:grpSpPr>
        <a:xfrm>
          <a:off x="0" y="0"/>
          <a:ext cx="0" cy="0"/>
          <a:chOff x="0" y="0"/>
          <a:chExt cx="0" cy="0"/>
        </a:xfrm>
      </p:grpSpPr>
      <p:sp>
        <p:nvSpPr>
          <p:cNvPr id="132" name="Google Shape;132;ge0b2d8582e_0_170"/>
          <p:cNvSpPr txBox="1"/>
          <p:nvPr/>
        </p:nvSpPr>
        <p:spPr>
          <a:xfrm>
            <a:off x="2043600" y="3075025"/>
            <a:ext cx="9729000" cy="35811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Clr>
                <a:schemeClr val="dk1"/>
              </a:buClr>
              <a:buSzPts val="1100"/>
              <a:buFont typeface="Arial"/>
              <a:buNone/>
            </a:pPr>
            <a:r>
              <a:rPr lang="es-AR" sz="2300">
                <a:solidFill>
                  <a:schemeClr val="dk1"/>
                </a:solidFill>
                <a:latin typeface="Calibri"/>
                <a:ea typeface="Calibri"/>
                <a:cs typeface="Calibri"/>
                <a:sym typeface="Calibri"/>
              </a:rPr>
              <a:t>Underfitting: </a:t>
            </a:r>
            <a:r>
              <a:rPr lang="es-AR" sz="2300">
                <a:solidFill>
                  <a:schemeClr val="dk1"/>
                </a:solidFill>
                <a:latin typeface="Calibri"/>
                <a:ea typeface="Calibri"/>
                <a:cs typeface="Calibri"/>
                <a:sym typeface="Calibri"/>
              </a:rPr>
              <a:t>La línea divisoria propuesta por el modelo es demasiado general, las predicciones contendrán muchos errores tanto en los datos de entrenamiento como de testeo. </a:t>
            </a:r>
            <a:endParaRPr sz="2300">
              <a:solidFill>
                <a:schemeClr val="dk1"/>
              </a:solidFill>
              <a:latin typeface="Calibri"/>
              <a:ea typeface="Calibri"/>
              <a:cs typeface="Calibri"/>
              <a:sym typeface="Calibri"/>
            </a:endParaRPr>
          </a:p>
          <a:p>
            <a:pPr indent="0" lvl="0" marL="0" rtl="0" algn="just">
              <a:lnSpc>
                <a:spcPct val="115000"/>
              </a:lnSpc>
              <a:spcBef>
                <a:spcPts val="500"/>
              </a:spcBef>
              <a:spcAft>
                <a:spcPts val="0"/>
              </a:spcAft>
              <a:buClr>
                <a:schemeClr val="dk1"/>
              </a:buClr>
              <a:buSzPts val="1100"/>
              <a:buFont typeface="Arial"/>
              <a:buNone/>
            </a:pPr>
            <a:r>
              <a:rPr lang="es-AR" sz="2300">
                <a:solidFill>
                  <a:schemeClr val="dk1"/>
                </a:solidFill>
                <a:latin typeface="Calibri"/>
                <a:ea typeface="Calibri"/>
                <a:cs typeface="Calibri"/>
                <a:sym typeface="Calibri"/>
              </a:rPr>
              <a:t>Overfitting: </a:t>
            </a:r>
            <a:r>
              <a:rPr lang="es-AR" sz="2300">
                <a:solidFill>
                  <a:schemeClr val="dk1"/>
                </a:solidFill>
                <a:latin typeface="Calibri"/>
                <a:ea typeface="Calibri"/>
                <a:cs typeface="Calibri"/>
                <a:sym typeface="Calibri"/>
              </a:rPr>
              <a:t>El modelo se ajusta demasiado a los datos de ejemplo pero no aprende a generalizar, no logra un nivel de abstracción suficiente como para generar algún tipo de aprendizaje. Dará buenos resultados en los datos de entrenamiento y no tan buenos en los de testeo.</a:t>
            </a:r>
            <a:endParaRPr sz="2300">
              <a:solidFill>
                <a:schemeClr val="dk1"/>
              </a:solidFill>
              <a:latin typeface="Calibri"/>
              <a:ea typeface="Calibri"/>
              <a:cs typeface="Calibri"/>
              <a:sym typeface="Calibri"/>
            </a:endParaRPr>
          </a:p>
          <a:p>
            <a:pPr indent="0" lvl="0" marL="0" rtl="0" algn="ctr">
              <a:lnSpc>
                <a:spcPct val="115000"/>
              </a:lnSpc>
              <a:spcBef>
                <a:spcPts val="1000"/>
              </a:spcBef>
              <a:spcAft>
                <a:spcPts val="1000"/>
              </a:spcAft>
              <a:buClr>
                <a:schemeClr val="dk1"/>
              </a:buClr>
              <a:buSzPts val="1100"/>
              <a:buFont typeface="Arial"/>
              <a:buNone/>
            </a:pPr>
            <a:r>
              <a:rPr lang="es-AR" sz="2300">
                <a:solidFill>
                  <a:schemeClr val="dk1"/>
                </a:solidFill>
                <a:latin typeface="Calibri"/>
                <a:ea typeface="Calibri"/>
                <a:cs typeface="Calibri"/>
                <a:sym typeface="Calibri"/>
              </a:rPr>
              <a:t>¡Debemos encontrar un equilibrio entre ambos!</a:t>
            </a:r>
            <a:endParaRPr sz="2300">
              <a:solidFill>
                <a:schemeClr val="dk1"/>
              </a:solidFill>
              <a:latin typeface="Calibri"/>
              <a:ea typeface="Calibri"/>
              <a:cs typeface="Calibri"/>
              <a:sym typeface="Calibri"/>
            </a:endParaRPr>
          </a:p>
        </p:txBody>
      </p:sp>
      <p:pic>
        <p:nvPicPr>
          <p:cNvPr id="133" name="Google Shape;133;ge0b2d8582e_0_170"/>
          <p:cNvPicPr preferRelativeResize="0"/>
          <p:nvPr/>
        </p:nvPicPr>
        <p:blipFill>
          <a:blip r:embed="rId4">
            <a:alphaModFix/>
          </a:blip>
          <a:stretch>
            <a:fillRect/>
          </a:stretch>
        </p:blipFill>
        <p:spPr>
          <a:xfrm>
            <a:off x="3162075" y="64650"/>
            <a:ext cx="6168701" cy="295689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blipFill>
          <a:blip r:embed="rId3">
            <a:alphaModFix/>
          </a:blip>
          <a:stretch>
            <a:fillRect/>
          </a:stretch>
        </a:blipFill>
      </p:bgPr>
    </p:bg>
    <p:spTree>
      <p:nvGrpSpPr>
        <p:cNvPr id="137" name="Shape 137"/>
        <p:cNvGrpSpPr/>
        <p:nvPr/>
      </p:nvGrpSpPr>
      <p:grpSpPr>
        <a:xfrm>
          <a:off x="0" y="0"/>
          <a:ext cx="0" cy="0"/>
          <a:chOff x="0" y="0"/>
          <a:chExt cx="0" cy="0"/>
        </a:xfrm>
      </p:grpSpPr>
      <p:sp>
        <p:nvSpPr>
          <p:cNvPr id="138" name="Google Shape;138;ge0b2d8582e_0_184"/>
          <p:cNvSpPr txBox="1"/>
          <p:nvPr/>
        </p:nvSpPr>
        <p:spPr>
          <a:xfrm>
            <a:off x="727150" y="940350"/>
            <a:ext cx="9992400" cy="2598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s-AR" sz="2200">
                <a:solidFill>
                  <a:schemeClr val="dk1"/>
                </a:solidFill>
                <a:latin typeface="Calibri"/>
                <a:ea typeface="Calibri"/>
                <a:cs typeface="Calibri"/>
                <a:sym typeface="Calibri"/>
              </a:rPr>
              <a:t>¿Cómo evitamos el </a:t>
            </a:r>
            <a:r>
              <a:rPr b="1" lang="es-AR" sz="2200">
                <a:solidFill>
                  <a:schemeClr val="dk1"/>
                </a:solidFill>
                <a:latin typeface="Calibri"/>
                <a:ea typeface="Calibri"/>
                <a:cs typeface="Calibri"/>
                <a:sym typeface="Calibri"/>
              </a:rPr>
              <a:t>underfitting</a:t>
            </a:r>
            <a:r>
              <a:rPr lang="es-AR" sz="2200">
                <a:solidFill>
                  <a:schemeClr val="dk1"/>
                </a:solidFill>
                <a:latin typeface="Calibri"/>
                <a:ea typeface="Calibri"/>
                <a:cs typeface="Calibri"/>
                <a:sym typeface="Calibri"/>
              </a:rPr>
              <a:t>?</a:t>
            </a:r>
            <a:endParaRPr sz="2200">
              <a:solidFill>
                <a:schemeClr val="dk1"/>
              </a:solidFill>
              <a:latin typeface="Calibri"/>
              <a:ea typeface="Calibri"/>
              <a:cs typeface="Calibri"/>
              <a:sym typeface="Calibri"/>
            </a:endParaRPr>
          </a:p>
          <a:p>
            <a:pPr indent="0" lvl="0" marL="0" rtl="0" algn="l">
              <a:lnSpc>
                <a:spcPct val="115000"/>
              </a:lnSpc>
              <a:spcBef>
                <a:spcPts val="1000"/>
              </a:spcBef>
              <a:spcAft>
                <a:spcPts val="0"/>
              </a:spcAft>
              <a:buNone/>
            </a:pPr>
            <a:r>
              <a:rPr lang="es-AR" sz="2200">
                <a:solidFill>
                  <a:schemeClr val="dk1"/>
                </a:solidFill>
                <a:latin typeface="Calibri"/>
                <a:ea typeface="Calibri"/>
                <a:cs typeface="Calibri"/>
                <a:sym typeface="Calibri"/>
              </a:rPr>
              <a:t>-Ajustamos hiperparámetros para que el modelo aprenda con más detalle.</a:t>
            </a:r>
            <a:endParaRPr sz="2200">
              <a:solidFill>
                <a:schemeClr val="dk1"/>
              </a:solidFill>
              <a:latin typeface="Calibri"/>
              <a:ea typeface="Calibri"/>
              <a:cs typeface="Calibri"/>
              <a:sym typeface="Calibri"/>
            </a:endParaRPr>
          </a:p>
          <a:p>
            <a:pPr indent="0" lvl="0" marL="0" rtl="0" algn="l">
              <a:lnSpc>
                <a:spcPct val="115000"/>
              </a:lnSpc>
              <a:spcBef>
                <a:spcPts val="0"/>
              </a:spcBef>
              <a:spcAft>
                <a:spcPts val="0"/>
              </a:spcAft>
              <a:buNone/>
            </a:pPr>
            <a:r>
              <a:rPr lang="es-AR" sz="2200">
                <a:solidFill>
                  <a:schemeClr val="dk1"/>
                </a:solidFill>
                <a:latin typeface="Calibri"/>
                <a:ea typeface="Calibri"/>
                <a:cs typeface="Calibri"/>
                <a:sym typeface="Calibri"/>
              </a:rPr>
              <a:t>-</a:t>
            </a:r>
            <a:r>
              <a:rPr lang="es-AR" sz="2200">
                <a:solidFill>
                  <a:srgbClr val="292929"/>
                </a:solidFill>
                <a:highlight>
                  <a:srgbClr val="FFFFFF"/>
                </a:highlight>
                <a:latin typeface="Calibri"/>
                <a:ea typeface="Calibri"/>
                <a:cs typeface="Calibri"/>
                <a:sym typeface="Calibri"/>
              </a:rPr>
              <a:t>Tratar los datos correctamente, eliminando outliers y variables innecesarias.</a:t>
            </a:r>
            <a:endParaRPr sz="2200">
              <a:solidFill>
                <a:srgbClr val="292929"/>
              </a:solidFill>
              <a:highlight>
                <a:srgbClr val="FFFFFF"/>
              </a:highlight>
              <a:latin typeface="Calibri"/>
              <a:ea typeface="Calibri"/>
              <a:cs typeface="Calibri"/>
              <a:sym typeface="Calibri"/>
            </a:endParaRPr>
          </a:p>
          <a:p>
            <a:pPr indent="0" lvl="0" marL="0" rtl="0" algn="l">
              <a:lnSpc>
                <a:spcPct val="115000"/>
              </a:lnSpc>
              <a:spcBef>
                <a:spcPts val="0"/>
              </a:spcBef>
              <a:spcAft>
                <a:spcPts val="0"/>
              </a:spcAft>
              <a:buNone/>
            </a:pPr>
            <a:r>
              <a:rPr lang="es-AR" sz="2200">
                <a:solidFill>
                  <a:schemeClr val="dk1"/>
                </a:solidFill>
                <a:latin typeface="Calibri"/>
                <a:ea typeface="Calibri"/>
                <a:cs typeface="Calibri"/>
                <a:sym typeface="Calibri"/>
              </a:rPr>
              <a:t>-Sumamos más datos y de calidad.</a:t>
            </a:r>
            <a:endParaRPr sz="2200">
              <a:solidFill>
                <a:schemeClr val="dk1"/>
              </a:solidFill>
              <a:latin typeface="Calibri"/>
              <a:ea typeface="Calibri"/>
              <a:cs typeface="Calibri"/>
              <a:sym typeface="Calibri"/>
            </a:endParaRPr>
          </a:p>
          <a:p>
            <a:pPr indent="0" lvl="0" marL="0" rtl="0" algn="l">
              <a:lnSpc>
                <a:spcPct val="115000"/>
              </a:lnSpc>
              <a:spcBef>
                <a:spcPts val="0"/>
              </a:spcBef>
              <a:spcAft>
                <a:spcPts val="0"/>
              </a:spcAft>
              <a:buNone/>
            </a:pPr>
            <a:r>
              <a:rPr lang="es-AR" sz="2200">
                <a:solidFill>
                  <a:schemeClr val="dk1"/>
                </a:solidFill>
                <a:latin typeface="Calibri"/>
                <a:ea typeface="Calibri"/>
                <a:cs typeface="Calibri"/>
                <a:sym typeface="Calibri"/>
              </a:rPr>
              <a:t>-Utilizar modelos más complejos.</a:t>
            </a:r>
            <a:endParaRPr sz="2200">
              <a:solidFill>
                <a:schemeClr val="dk1"/>
              </a:solidFill>
              <a:latin typeface="Calibri"/>
              <a:ea typeface="Calibri"/>
              <a:cs typeface="Calibri"/>
              <a:sym typeface="Calibri"/>
            </a:endParaRPr>
          </a:p>
          <a:p>
            <a:pPr indent="0" lvl="0" marL="0" rtl="0" algn="l">
              <a:lnSpc>
                <a:spcPct val="115000"/>
              </a:lnSpc>
              <a:spcBef>
                <a:spcPts val="0"/>
              </a:spcBef>
              <a:spcAft>
                <a:spcPts val="0"/>
              </a:spcAft>
              <a:buNone/>
            </a:pPr>
            <a:r>
              <a:rPr lang="es-AR" sz="2200">
                <a:solidFill>
                  <a:schemeClr val="dk1"/>
                </a:solidFill>
                <a:latin typeface="Calibri"/>
                <a:ea typeface="Calibri"/>
                <a:cs typeface="Calibri"/>
                <a:sym typeface="Calibri"/>
              </a:rPr>
              <a:t>-Aumentar la cantidad de iteraciones en el aprendizaje de nuestro modelo.</a:t>
            </a:r>
            <a:endParaRPr sz="2200">
              <a:solidFill>
                <a:schemeClr val="dk1"/>
              </a:solidFill>
              <a:latin typeface="Calibri"/>
              <a:ea typeface="Calibri"/>
              <a:cs typeface="Calibri"/>
              <a:sym typeface="Calibri"/>
            </a:endParaRPr>
          </a:p>
        </p:txBody>
      </p:sp>
      <p:sp>
        <p:nvSpPr>
          <p:cNvPr id="139" name="Google Shape;139;ge0b2d8582e_0_184"/>
          <p:cNvSpPr txBox="1"/>
          <p:nvPr/>
        </p:nvSpPr>
        <p:spPr>
          <a:xfrm>
            <a:off x="1830425" y="3623325"/>
            <a:ext cx="10167900" cy="3223800"/>
          </a:xfrm>
          <a:prstGeom prst="rect">
            <a:avLst/>
          </a:prstGeom>
          <a:noFill/>
          <a:ln>
            <a:noFill/>
          </a:ln>
        </p:spPr>
        <p:txBody>
          <a:bodyPr anchorCtr="0" anchor="t" bIns="91425" lIns="91425" spcFirstLastPara="1" rIns="91425" wrap="square" tIns="91425">
            <a:spAutoFit/>
          </a:bodyPr>
          <a:lstStyle/>
          <a:p>
            <a:pPr indent="0" lvl="0" marL="0" rtl="0" algn="r">
              <a:lnSpc>
                <a:spcPct val="115000"/>
              </a:lnSpc>
              <a:spcBef>
                <a:spcPts val="0"/>
              </a:spcBef>
              <a:spcAft>
                <a:spcPts val="0"/>
              </a:spcAft>
              <a:buNone/>
            </a:pPr>
            <a:r>
              <a:rPr lang="es-AR" sz="2200">
                <a:solidFill>
                  <a:schemeClr val="dk1"/>
                </a:solidFill>
                <a:latin typeface="Calibri"/>
                <a:ea typeface="Calibri"/>
                <a:cs typeface="Calibri"/>
                <a:sym typeface="Calibri"/>
              </a:rPr>
              <a:t>¿Cómo evitamos el </a:t>
            </a:r>
            <a:r>
              <a:rPr b="1" lang="es-AR" sz="2200">
                <a:solidFill>
                  <a:schemeClr val="dk1"/>
                </a:solidFill>
                <a:latin typeface="Calibri"/>
                <a:ea typeface="Calibri"/>
                <a:cs typeface="Calibri"/>
                <a:sym typeface="Calibri"/>
              </a:rPr>
              <a:t>ov</a:t>
            </a:r>
            <a:r>
              <a:rPr b="1" lang="es-AR" sz="2200">
                <a:solidFill>
                  <a:schemeClr val="dk1"/>
                </a:solidFill>
                <a:latin typeface="Calibri"/>
                <a:ea typeface="Calibri"/>
                <a:cs typeface="Calibri"/>
                <a:sym typeface="Calibri"/>
              </a:rPr>
              <a:t>erfitting</a:t>
            </a:r>
            <a:r>
              <a:rPr lang="es-AR" sz="2200">
                <a:solidFill>
                  <a:schemeClr val="dk1"/>
                </a:solidFill>
                <a:latin typeface="Calibri"/>
                <a:ea typeface="Calibri"/>
                <a:cs typeface="Calibri"/>
                <a:sym typeface="Calibri"/>
              </a:rPr>
              <a:t>?</a:t>
            </a:r>
            <a:endParaRPr sz="2200">
              <a:solidFill>
                <a:schemeClr val="dk1"/>
              </a:solidFill>
              <a:latin typeface="Calibri"/>
              <a:ea typeface="Calibri"/>
              <a:cs typeface="Calibri"/>
              <a:sym typeface="Calibri"/>
            </a:endParaRPr>
          </a:p>
          <a:p>
            <a:pPr indent="0" lvl="0" marL="0" rtl="0" algn="r">
              <a:lnSpc>
                <a:spcPct val="115000"/>
              </a:lnSpc>
              <a:spcBef>
                <a:spcPts val="1000"/>
              </a:spcBef>
              <a:spcAft>
                <a:spcPts val="0"/>
              </a:spcAft>
              <a:buNone/>
            </a:pPr>
            <a:r>
              <a:rPr lang="es-AR" sz="2200">
                <a:solidFill>
                  <a:srgbClr val="292929"/>
                </a:solidFill>
                <a:highlight>
                  <a:srgbClr val="FFFFFF"/>
                </a:highlight>
                <a:latin typeface="Calibri"/>
                <a:ea typeface="Calibri"/>
                <a:cs typeface="Calibri"/>
                <a:sym typeface="Calibri"/>
              </a:rPr>
              <a:t>-Dividir nuestros datos en training, validación y testing. </a:t>
            </a:r>
            <a:endParaRPr sz="2200">
              <a:solidFill>
                <a:srgbClr val="292929"/>
              </a:solidFill>
              <a:highlight>
                <a:srgbClr val="FFFFFF"/>
              </a:highlight>
              <a:latin typeface="Calibri"/>
              <a:ea typeface="Calibri"/>
              <a:cs typeface="Calibri"/>
              <a:sym typeface="Calibri"/>
            </a:endParaRPr>
          </a:p>
          <a:p>
            <a:pPr indent="457200" lvl="0" marL="914400" rtl="0" algn="r">
              <a:lnSpc>
                <a:spcPct val="115000"/>
              </a:lnSpc>
              <a:spcBef>
                <a:spcPts val="0"/>
              </a:spcBef>
              <a:spcAft>
                <a:spcPts val="0"/>
              </a:spcAft>
              <a:buNone/>
            </a:pPr>
            <a:r>
              <a:rPr lang="es-AR" sz="2200">
                <a:solidFill>
                  <a:srgbClr val="292929"/>
                </a:solidFill>
                <a:highlight>
                  <a:srgbClr val="FFFFFF"/>
                </a:highlight>
                <a:latin typeface="Calibri"/>
                <a:ea typeface="Calibri"/>
                <a:cs typeface="Calibri"/>
                <a:sym typeface="Calibri"/>
              </a:rPr>
              <a:t>     -Obtener un mayor número de datos.	</a:t>
            </a:r>
            <a:endParaRPr sz="2200">
              <a:solidFill>
                <a:srgbClr val="292929"/>
              </a:solidFill>
              <a:highlight>
                <a:srgbClr val="FFFFFF"/>
              </a:highlight>
              <a:latin typeface="Calibri"/>
              <a:ea typeface="Calibri"/>
              <a:cs typeface="Calibri"/>
              <a:sym typeface="Calibri"/>
            </a:endParaRPr>
          </a:p>
          <a:p>
            <a:pPr indent="0" lvl="0" marL="0" rtl="0" algn="r">
              <a:lnSpc>
                <a:spcPct val="115000"/>
              </a:lnSpc>
              <a:spcBef>
                <a:spcPts val="0"/>
              </a:spcBef>
              <a:spcAft>
                <a:spcPts val="0"/>
              </a:spcAft>
              <a:buNone/>
            </a:pPr>
            <a:r>
              <a:rPr lang="es-AR" sz="2200">
                <a:solidFill>
                  <a:srgbClr val="292929"/>
                </a:solidFill>
                <a:highlight>
                  <a:srgbClr val="FFFFFF"/>
                </a:highlight>
                <a:latin typeface="Calibri"/>
                <a:ea typeface="Calibri"/>
                <a:cs typeface="Calibri"/>
                <a:sym typeface="Calibri"/>
              </a:rPr>
              <a:t>-Ajustar los parámetros de nuestros modelos. </a:t>
            </a:r>
            <a:endParaRPr sz="2200">
              <a:solidFill>
                <a:srgbClr val="292929"/>
              </a:solidFill>
              <a:highlight>
                <a:srgbClr val="FFFFFF"/>
              </a:highlight>
              <a:latin typeface="Calibri"/>
              <a:ea typeface="Calibri"/>
              <a:cs typeface="Calibri"/>
              <a:sym typeface="Calibri"/>
            </a:endParaRPr>
          </a:p>
          <a:p>
            <a:pPr indent="0" lvl="0" marL="0" rtl="0" algn="r">
              <a:lnSpc>
                <a:spcPct val="115000"/>
              </a:lnSpc>
              <a:spcBef>
                <a:spcPts val="0"/>
              </a:spcBef>
              <a:spcAft>
                <a:spcPts val="0"/>
              </a:spcAft>
              <a:buNone/>
            </a:pPr>
            <a:r>
              <a:rPr lang="es-AR" sz="2200">
                <a:solidFill>
                  <a:srgbClr val="292929"/>
                </a:solidFill>
                <a:highlight>
                  <a:srgbClr val="FFFFFF"/>
                </a:highlight>
                <a:latin typeface="Calibri"/>
                <a:ea typeface="Calibri"/>
                <a:cs typeface="Calibri"/>
                <a:sym typeface="Calibri"/>
              </a:rPr>
              <a:t>-Utilizar modelos más simples. </a:t>
            </a:r>
            <a:endParaRPr sz="2200">
              <a:solidFill>
                <a:srgbClr val="292929"/>
              </a:solidFill>
              <a:highlight>
                <a:srgbClr val="FFFFFF"/>
              </a:highlight>
              <a:latin typeface="Calibri"/>
              <a:ea typeface="Calibri"/>
              <a:cs typeface="Calibri"/>
              <a:sym typeface="Calibri"/>
            </a:endParaRPr>
          </a:p>
          <a:p>
            <a:pPr indent="0" lvl="0" marL="0" rtl="0" algn="r">
              <a:lnSpc>
                <a:spcPct val="115000"/>
              </a:lnSpc>
              <a:spcBef>
                <a:spcPts val="0"/>
              </a:spcBef>
              <a:spcAft>
                <a:spcPts val="0"/>
              </a:spcAft>
              <a:buNone/>
            </a:pPr>
            <a:r>
              <a:rPr lang="es-AR" sz="2200">
                <a:solidFill>
                  <a:srgbClr val="292929"/>
                </a:solidFill>
                <a:highlight>
                  <a:srgbClr val="FFFFFF"/>
                </a:highlight>
                <a:latin typeface="Calibri"/>
                <a:ea typeface="Calibri"/>
                <a:cs typeface="Calibri"/>
                <a:sym typeface="Calibri"/>
              </a:rPr>
              <a:t>-Los datos vienen de distintas distribuciones. </a:t>
            </a:r>
            <a:endParaRPr sz="2200">
              <a:solidFill>
                <a:srgbClr val="292929"/>
              </a:solidFill>
              <a:highlight>
                <a:srgbClr val="FFFFFF"/>
              </a:highlight>
              <a:latin typeface="Calibri"/>
              <a:ea typeface="Calibri"/>
              <a:cs typeface="Calibri"/>
              <a:sym typeface="Calibri"/>
            </a:endParaRPr>
          </a:p>
          <a:p>
            <a:pPr indent="0" lvl="0" marL="0" rtl="0" algn="r">
              <a:lnSpc>
                <a:spcPct val="115000"/>
              </a:lnSpc>
              <a:spcBef>
                <a:spcPts val="0"/>
              </a:spcBef>
              <a:spcAft>
                <a:spcPts val="0"/>
              </a:spcAft>
              <a:buNone/>
            </a:pPr>
            <a:r>
              <a:rPr lang="es-AR" sz="2200">
                <a:solidFill>
                  <a:srgbClr val="292929"/>
                </a:solidFill>
                <a:highlight>
                  <a:srgbClr val="FFFFFF"/>
                </a:highlight>
                <a:latin typeface="Calibri"/>
                <a:ea typeface="Calibri"/>
                <a:cs typeface="Calibri"/>
                <a:sym typeface="Calibri"/>
              </a:rPr>
              <a:t>-Bajar el número de iteraciones en los algoritmos iterativos.</a:t>
            </a:r>
            <a:endParaRPr sz="2200">
              <a:solidFill>
                <a:srgbClr val="292929"/>
              </a:solidFill>
              <a:highlight>
                <a:srgbClr val="FFFFFF"/>
              </a:highlight>
              <a:latin typeface="Calibri"/>
              <a:ea typeface="Calibri"/>
              <a:cs typeface="Calibri"/>
              <a:sym typeface="Calibri"/>
            </a:endParaRPr>
          </a:p>
          <a:p>
            <a:pPr indent="0" lvl="0" marL="0" rtl="0" algn="r">
              <a:lnSpc>
                <a:spcPct val="115000"/>
              </a:lnSpc>
              <a:spcBef>
                <a:spcPts val="0"/>
              </a:spcBef>
              <a:spcAft>
                <a:spcPts val="1000"/>
              </a:spcAft>
              <a:buNone/>
            </a:pPr>
            <a:r>
              <a:t/>
            </a:r>
            <a:endParaRPr sz="1200">
              <a:solidFill>
                <a:schemeClr val="dk1"/>
              </a:solidFill>
              <a:latin typeface="Rubik"/>
              <a:ea typeface="Rubik"/>
              <a:cs typeface="Rubik"/>
              <a:sym typeface="Rubik"/>
            </a:endParaRPr>
          </a:p>
        </p:txBody>
      </p:sp>
    </p:spTree>
  </p:cSld>
  <p:clrMapOvr>
    <a:masterClrMapping/>
  </p:clrMapOvr>
</p:sld>
</file>

<file path=ppt/theme/theme1.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2021-06-04T04:28:21Z</dcterms:created>
  <dc:creator>Usuario de Windows</dc:creator>
</cp:coreProperties>
</file>